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2" r:id="rId1"/>
    <p:sldMasterId id="2147484144" r:id="rId2"/>
    <p:sldMasterId id="2147484155" r:id="rId3"/>
  </p:sldMasterIdLst>
  <p:notesMasterIdLst>
    <p:notesMasterId r:id="rId29"/>
  </p:notesMasterIdLst>
  <p:sldIdLst>
    <p:sldId id="256" r:id="rId4"/>
    <p:sldId id="258" r:id="rId5"/>
    <p:sldId id="289" r:id="rId6"/>
    <p:sldId id="290" r:id="rId7"/>
    <p:sldId id="291" r:id="rId8"/>
    <p:sldId id="292" r:id="rId9"/>
    <p:sldId id="300" r:id="rId10"/>
    <p:sldId id="299" r:id="rId11"/>
    <p:sldId id="293" r:id="rId12"/>
    <p:sldId id="294" r:id="rId13"/>
    <p:sldId id="298" r:id="rId14"/>
    <p:sldId id="295" r:id="rId15"/>
    <p:sldId id="257" r:id="rId16"/>
    <p:sldId id="287" r:id="rId17"/>
    <p:sldId id="267" r:id="rId18"/>
    <p:sldId id="288" r:id="rId19"/>
    <p:sldId id="265" r:id="rId20"/>
    <p:sldId id="276" r:id="rId21"/>
    <p:sldId id="302" r:id="rId22"/>
    <p:sldId id="277" r:id="rId23"/>
    <p:sldId id="278" r:id="rId24"/>
    <p:sldId id="279" r:id="rId25"/>
    <p:sldId id="301" r:id="rId26"/>
    <p:sldId id="297" r:id="rId27"/>
    <p:sldId id="29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8" autoAdjust="0"/>
    <p:restoredTop sz="94632" autoAdjust="0"/>
  </p:normalViewPr>
  <p:slideViewPr>
    <p:cSldViewPr snapToGrid="0" snapToObjects="1">
      <p:cViewPr varScale="1">
        <p:scale>
          <a:sx n="65" d="100"/>
          <a:sy n="65" d="100"/>
        </p:scale>
        <p:origin x="-144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E04DF-FF4D-43C4-9E0A-FA9AAF44F76B}" type="datetimeFigureOut">
              <a:rPr lang="en-IN" smtClean="0"/>
              <a:pPr/>
              <a:t>01-12-2015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62E104-592A-4018-A810-1D1B545B6FFE}"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A62E104-592A-4018-A810-1D1B545B6FFE}" type="slidenum">
              <a:rPr lang="en-IN" smtClean="0"/>
              <a:pPr/>
              <a:t>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spTree>
      <p:nvGrpSpPr>
        <p:cNvPr id="1" name=""/>
        <p:cNvGrpSpPr/>
        <p:nvPr/>
      </p:nvGrpSpPr>
      <p:grpSpPr>
        <a:xfrm>
          <a:off x="0" y="0"/>
          <a:ext cx="0" cy="0"/>
          <a:chOff x="0" y="0"/>
          <a:chExt cx="0" cy="0"/>
        </a:xfrm>
      </p:grpSpPr>
      <p:pic>
        <p:nvPicPr>
          <p:cNvPr id="5" name="Picture 4" descr="PPT-General7.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Slide - Option 2">
    <p:spTree>
      <p:nvGrpSpPr>
        <p:cNvPr id="1" name=""/>
        <p:cNvGrpSpPr/>
        <p:nvPr/>
      </p:nvGrpSpPr>
      <p:grpSpPr>
        <a:xfrm>
          <a:off x="0" y="0"/>
          <a:ext cx="0" cy="0"/>
          <a:chOff x="0" y="0"/>
          <a:chExt cx="0" cy="0"/>
        </a:xfrm>
      </p:grpSpPr>
      <p:pic>
        <p:nvPicPr>
          <p:cNvPr id="9" name="Picture 8" descr="PPT-General.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124810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7"/>
        <p:cNvGrpSpPr/>
        <p:nvPr/>
      </p:nvGrpSpPr>
      <p:grpSpPr>
        <a:xfrm>
          <a:off x="0" y="0"/>
          <a:ext cx="0" cy="0"/>
          <a:chOff x="0" y="0"/>
          <a:chExt cx="0" cy="0"/>
        </a:xfrm>
      </p:grpSpPr>
      <p:sp>
        <p:nvSpPr>
          <p:cNvPr id="18" name="Shape 18"/>
          <p:cNvSpPr/>
          <p:nvPr/>
        </p:nvSpPr>
        <p:spPr>
          <a:xfrm rot="10800000" flipH="1">
            <a:off x="0" y="2247999"/>
            <a:ext cx="9144000" cy="4610000"/>
          </a:xfrm>
          <a:prstGeom prst="rect">
            <a:avLst/>
          </a:prstGeom>
          <a:solidFill>
            <a:schemeClr val="accent4"/>
          </a:solidFill>
          <a:ln>
            <a:noFill/>
          </a:ln>
        </p:spPr>
        <p:txBody>
          <a:bodyPr lIns="91425" tIns="91425" rIns="91425" bIns="91425" anchor="ctr" anchorCtr="0">
            <a:noAutofit/>
          </a:bodyPr>
          <a:lstStyle/>
          <a:p>
            <a:pPr>
              <a:spcBef>
                <a:spcPts val="0"/>
              </a:spcBef>
              <a:buNone/>
            </a:pPr>
            <a:endParaRPr/>
          </a:p>
        </p:txBody>
      </p:sp>
      <p:sp>
        <p:nvSpPr>
          <p:cNvPr id="19" name="Shape 19"/>
          <p:cNvSpPr/>
          <p:nvPr userDrawn="1"/>
        </p:nvSpPr>
        <p:spPr>
          <a:xfrm>
            <a:off x="0" y="2248000"/>
            <a:ext cx="9144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a:spcBef>
                <a:spcPts val="0"/>
              </a:spcBef>
              <a:buNone/>
            </a:pPr>
            <a:endParaRPr/>
          </a:p>
        </p:txBody>
      </p:sp>
      <p:sp>
        <p:nvSpPr>
          <p:cNvPr id="21" name="Shape 21"/>
          <p:cNvSpPr txBox="1">
            <a:spLocks noGrp="1"/>
          </p:cNvSpPr>
          <p:nvPr>
            <p:ph type="body" idx="1"/>
          </p:nvPr>
        </p:nvSpPr>
        <p:spPr>
          <a:xfrm>
            <a:off x="471900" y="2558767"/>
            <a:ext cx="8222100" cy="36136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smtClean="0"/>
              <a:t>Click to edit Master text styles</a:t>
            </a:r>
          </a:p>
        </p:txBody>
      </p:sp>
      <p:sp>
        <p:nvSpPr>
          <p:cNvPr id="22" name="Shape 22"/>
          <p:cNvSpPr txBox="1">
            <a:spLocks noGrp="1"/>
          </p:cNvSpPr>
          <p:nvPr>
            <p:ph type="sldNum" idx="12"/>
          </p:nvPr>
        </p:nvSpPr>
        <p:spPr>
          <a:xfrm>
            <a:off x="8523542" y="6260831"/>
            <a:ext cx="548699" cy="524800"/>
          </a:xfrm>
          <a:prstGeom prst="rect">
            <a:avLst/>
          </a:prstGeom>
        </p:spPr>
        <p:txBody>
          <a:bodyPr lIns="91425" tIns="91425" rIns="91425" bIns="91425" anchor="ctr" anchorCtr="0">
            <a:noAutofit/>
          </a:bodyPr>
          <a:lstStyle/>
          <a:p>
            <a:fld id="{FC0C9A6D-288A-E746-8E2A-55BAF61F3EDA}" type="slidenum">
              <a:rPr lang="en-US" smtClean="0"/>
              <a:pPr/>
              <a:t>‹#›</a:t>
            </a:fld>
            <a:endParaRPr lang="en-US"/>
          </a:p>
        </p:txBody>
      </p:sp>
      <p:sp>
        <p:nvSpPr>
          <p:cNvPr id="7" name="Title 6"/>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Slide Number Placeholder 2"/>
          <p:cNvSpPr>
            <a:spLocks noGrp="1"/>
          </p:cNvSpPr>
          <p:nvPr>
            <p:ph type="sldNum" idx="10"/>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2" name="Picture 1" descr="PPT-General8.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smtClean="0"/>
              <a:t>Click to edit </a:t>
            </a:r>
            <a:br>
              <a:rPr lang="en-US" dirty="0" smtClean="0"/>
            </a:br>
            <a:r>
              <a:rPr lang="en-US" dirty="0" smtClean="0"/>
              <a:t>Master title style</a:t>
            </a:r>
            <a:endParaRPr lang="en-US" dirty="0"/>
          </a:p>
        </p:txBody>
      </p:sp>
      <p:sp>
        <p:nvSpPr>
          <p:cNvPr id="10"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141712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smtClean="0"/>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smtClean="0"/>
              <a:t>Click to edit Master title style</a:t>
            </a:r>
            <a:endParaRPr lang="en-US" dirty="0"/>
          </a:p>
        </p:txBody>
      </p:sp>
    </p:spTree>
    <p:extLst>
      <p:ext uri="{BB962C8B-B14F-4D97-AF65-F5344CB8AC3E}">
        <p14:creationId xmlns="" xmlns:p14="http://schemas.microsoft.com/office/powerpoint/2010/main" val="37543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smtClean="0"/>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4235582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Tree>
    <p:extLst>
      <p:ext uri="{BB962C8B-B14F-4D97-AF65-F5344CB8AC3E}">
        <p14:creationId xmlns="" xmlns:p14="http://schemas.microsoft.com/office/powerpoint/2010/main" val="3199278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smtClean="0"/>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Tree>
    <p:extLst>
      <p:ext uri="{BB962C8B-B14F-4D97-AF65-F5344CB8AC3E}">
        <p14:creationId xmlns="" xmlns:p14="http://schemas.microsoft.com/office/powerpoint/2010/main" val="903422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64323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smtClean="0"/>
              <a:t>Click to edit Master text styles</a:t>
            </a:r>
          </a:p>
        </p:txBody>
      </p:sp>
      <p:sp>
        <p:nvSpPr>
          <p:cNvPr id="11"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2638861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2" name="Picture 1" descr="genbuffbacker.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1984860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plainbuffcover.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smtClean="0"/>
              <a:t>Click to edit Master title style</a:t>
            </a:r>
            <a:endParaRPr lang="en-US" dirty="0"/>
          </a:p>
        </p:txBody>
      </p:sp>
      <p:sp>
        <p:nvSpPr>
          <p:cNvPr id="5"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1396484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3" name="Picture 2" descr="PPT-General3.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732821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FC0C9A6D-288A-E746-8E2A-55BAF61F3ED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12/1/2015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12/1/2015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TextBox 8"/>
          <p:cNvSpPr txBox="1"/>
          <p:nvPr/>
        </p:nvSpPr>
        <p:spPr>
          <a:xfrm>
            <a:off x="4147073" y="2887579"/>
            <a:ext cx="857768" cy="923330"/>
          </a:xfrm>
          <a:prstGeom prst="rect">
            <a:avLst/>
          </a:prstGeom>
          <a:noFill/>
        </p:spPr>
        <p:txBody>
          <a:bodyPr wrap="square" rtlCol="0">
            <a:spAutoFit/>
          </a:bodyPr>
          <a:lstStyle/>
          <a:p>
            <a:endParaRPr lang="en-US" sz="5400" dirty="0">
              <a:solidFill>
                <a:schemeClr val="tx2">
                  <a:lumMod val="60000"/>
                  <a:lumOff val="40000"/>
                </a:schemeClr>
              </a:solidFill>
              <a:latin typeface="Wingdings" pitchFamily="2" charset="2"/>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FC0C9A6D-288A-E746-8E2A-55BAF61F3EDA}"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B6D38AC-E649-402D-A262-4EABFC189A76}" type="datetimeFigureOut">
              <a:rPr lang="en-IN" smtClean="0"/>
              <a:pPr/>
              <a:t>01-12-2015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smtClean="0"/>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 Option 1">
    <p:spTree>
      <p:nvGrpSpPr>
        <p:cNvPr id="1" name=""/>
        <p:cNvGrpSpPr/>
        <p:nvPr/>
      </p:nvGrpSpPr>
      <p:grpSpPr>
        <a:xfrm>
          <a:off x="0" y="0"/>
          <a:ext cx="0" cy="0"/>
          <a:chOff x="0" y="0"/>
          <a:chExt cx="0" cy="0"/>
        </a:xfrm>
      </p:grpSpPr>
      <p:pic>
        <p:nvPicPr>
          <p:cNvPr id="4" name="Picture 3" descr="PPT-General9.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312172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Option 2">
    <p:spTree>
      <p:nvGrpSpPr>
        <p:cNvPr id="1" name=""/>
        <p:cNvGrpSpPr/>
        <p:nvPr/>
      </p:nvGrpSpPr>
      <p:grpSpPr>
        <a:xfrm>
          <a:off x="0" y="0"/>
          <a:ext cx="0" cy="0"/>
          <a:chOff x="0" y="0"/>
          <a:chExt cx="0" cy="0"/>
        </a:xfrm>
      </p:grpSpPr>
      <p:pic>
        <p:nvPicPr>
          <p:cNvPr id="6" name="Picture 5" descr="plainluecover.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smtClean="0"/>
              <a:t>Click to edit Master title style</a:t>
            </a:r>
            <a:endParaRPr lang="en-US" dirty="0"/>
          </a:p>
        </p:txBody>
      </p:sp>
      <p:sp>
        <p:nvSpPr>
          <p:cNvPr id="8"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183561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0.jpe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PT-General11.jpg"/>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CB6D38AC-E649-402D-A262-4EABFC189A76}" type="datetimeFigureOut">
              <a:rPr lang="en-IN" smtClean="0"/>
              <a:pPr/>
              <a:t>01-12-2015</a:t>
            </a:fld>
            <a:endParaRPr lang="en-IN"/>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IN"/>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FC0C9A6D-288A-E746-8E2A-55BAF61F3EDA}" type="slidenum">
              <a:rPr lang="en-US" smtClean="0"/>
              <a:pPr/>
              <a:t>‹#›</a:t>
            </a:fld>
            <a:endParaRPr lang="en-US"/>
          </a:p>
        </p:txBody>
      </p:sp>
      <p:pic>
        <p:nvPicPr>
          <p:cNvPr id="7" name="Picture 6" descr="PPT-General4.jpg"/>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9" name="Picture 8" descr="PPT-General4.jpg"/>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2" name="Picture 1" descr="PPT-General6.jpg"/>
          <p:cNvPicPr>
            <a:picLocks noChangeAspect="1"/>
          </p:cNvPicPr>
          <p:nvPr/>
        </p:nvPicPr>
        <p:blipFill>
          <a:blip r:embed="rId17"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31" r:id="rId12"/>
    <p:sldLayoutId id="2147484118" r:id="rId13"/>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mn-lt"/>
          <a:ea typeface="+mn-ea"/>
          <a:cs typeface="+mn-cs"/>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mn-lt"/>
          <a:ea typeface="+mn-ea"/>
          <a:cs typeface="+mn-cs"/>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mn-lt"/>
          <a:ea typeface="+mn-ea"/>
          <a:cs typeface="+mn-cs"/>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mn-lt"/>
          <a:ea typeface="+mn-ea"/>
          <a:cs typeface="+mn-cs"/>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5.jpg"/>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8" name="Picture 7" descr="PPT-General2.jpg"/>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2" name="Picture 1" descr="PPT-General12.jpg"/>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3163565461"/>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CB6D38AC-E649-402D-A262-4EABFC189A76}" type="datetimeFigureOut">
              <a:rPr lang="en-IN" smtClean="0"/>
              <a:pPr/>
              <a:t>01-12-2015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C0C9A6D-288A-E746-8E2A-55BAF61F3EDA}"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3153" y="1305431"/>
            <a:ext cx="4038600" cy="933450"/>
          </a:xfrm>
        </p:spPr>
        <p:txBody>
          <a:bodyPr>
            <a:normAutofit/>
          </a:bodyPr>
          <a:lstStyle/>
          <a:p>
            <a:r>
              <a:rPr lang="en-US" sz="3600" dirty="0" smtClean="0">
                <a:latin typeface="Arial" pitchFamily="34" charset="0"/>
                <a:cs typeface="Arial" pitchFamily="34" charset="0"/>
              </a:rPr>
              <a:t>Social Community</a:t>
            </a:r>
            <a:endParaRPr lang="en-US" sz="3600" dirty="0">
              <a:latin typeface="Arial" pitchFamily="34" charset="0"/>
              <a:cs typeface="Arial" pitchFamily="34" charset="0"/>
            </a:endParaRPr>
          </a:p>
        </p:txBody>
      </p:sp>
      <p:sp>
        <p:nvSpPr>
          <p:cNvPr id="3" name="Subtitle 2"/>
          <p:cNvSpPr>
            <a:spLocks noGrp="1"/>
          </p:cNvSpPr>
          <p:nvPr>
            <p:ph type="subTitle" idx="1"/>
          </p:nvPr>
        </p:nvSpPr>
        <p:spPr>
          <a:xfrm>
            <a:off x="1885753" y="3415855"/>
            <a:ext cx="5547454" cy="1969709"/>
          </a:xfrm>
        </p:spPr>
        <p:txBody>
          <a:bodyPr>
            <a:normAutofit fontScale="92500" lnSpcReduction="20000"/>
          </a:bodyPr>
          <a:lstStyle/>
          <a:p>
            <a:r>
              <a:rPr lang="en-US" dirty="0" err="1" smtClean="0">
                <a:latin typeface="Arial" pitchFamily="34" charset="0"/>
                <a:cs typeface="Arial" pitchFamily="34" charset="0"/>
              </a:rPr>
              <a:t>Apoorva</a:t>
            </a:r>
            <a:r>
              <a:rPr lang="en-US" dirty="0" smtClean="0">
                <a:latin typeface="Arial" pitchFamily="34" charset="0"/>
                <a:cs typeface="Arial" pitchFamily="34" charset="0"/>
              </a:rPr>
              <a:t> Kumar </a:t>
            </a:r>
            <a:r>
              <a:rPr lang="en-US" dirty="0" err="1" smtClean="0">
                <a:latin typeface="Arial" pitchFamily="34" charset="0"/>
                <a:cs typeface="Arial" pitchFamily="34" charset="0"/>
              </a:rPr>
              <a:t>Channankaiah</a:t>
            </a:r>
            <a:endParaRPr lang="en-US" dirty="0" smtClean="0">
              <a:latin typeface="Arial" pitchFamily="34" charset="0"/>
              <a:cs typeface="Arial" pitchFamily="34" charset="0"/>
            </a:endParaRPr>
          </a:p>
          <a:p>
            <a:r>
              <a:rPr lang="en-US" dirty="0" err="1" smtClean="0">
                <a:latin typeface="Arial" pitchFamily="34" charset="0"/>
                <a:cs typeface="Arial" pitchFamily="34" charset="0"/>
              </a:rPr>
              <a:t>Arpit</a:t>
            </a:r>
            <a:r>
              <a:rPr lang="en-US" dirty="0" smtClean="0">
                <a:latin typeface="Arial" pitchFamily="34" charset="0"/>
                <a:cs typeface="Arial" pitchFamily="34" charset="0"/>
              </a:rPr>
              <a:t> Parikh</a:t>
            </a:r>
          </a:p>
          <a:p>
            <a:r>
              <a:rPr lang="en-US" dirty="0" err="1" smtClean="0">
                <a:latin typeface="Arial" pitchFamily="34" charset="0"/>
                <a:cs typeface="Arial" pitchFamily="34" charset="0"/>
              </a:rPr>
              <a:t>Navreet</a:t>
            </a:r>
            <a:r>
              <a:rPr lang="en-US" dirty="0" smtClean="0">
                <a:latin typeface="Arial" pitchFamily="34" charset="0"/>
                <a:cs typeface="Arial" pitchFamily="34" charset="0"/>
              </a:rPr>
              <a:t> </a:t>
            </a:r>
            <a:r>
              <a:rPr lang="en-US" dirty="0" err="1" smtClean="0">
                <a:latin typeface="Arial" pitchFamily="34" charset="0"/>
                <a:cs typeface="Arial" pitchFamily="34" charset="0"/>
              </a:rPr>
              <a:t>Kaur</a:t>
            </a:r>
            <a:endParaRPr lang="en-US" dirty="0" smtClean="0">
              <a:latin typeface="Arial" pitchFamily="34" charset="0"/>
              <a:cs typeface="Arial" pitchFamily="34" charset="0"/>
            </a:endParaRPr>
          </a:p>
          <a:p>
            <a:r>
              <a:rPr lang="en-US" dirty="0" err="1" smtClean="0">
                <a:latin typeface="Arial" pitchFamily="34" charset="0"/>
                <a:cs typeface="Arial" pitchFamily="34" charset="0"/>
              </a:rPr>
              <a:t>Rajat</a:t>
            </a:r>
            <a:r>
              <a:rPr lang="en-US" dirty="0" smtClean="0">
                <a:latin typeface="Arial" pitchFamily="34" charset="0"/>
                <a:cs typeface="Arial" pitchFamily="34" charset="0"/>
              </a:rPr>
              <a:t> </a:t>
            </a:r>
            <a:r>
              <a:rPr lang="en-US" dirty="0" err="1" smtClean="0">
                <a:latin typeface="Arial" pitchFamily="34" charset="0"/>
                <a:cs typeface="Arial" pitchFamily="34" charset="0"/>
              </a:rPr>
              <a:t>Vij</a:t>
            </a:r>
            <a:endParaRPr lang="en-US" dirty="0" smtClean="0">
              <a:latin typeface="Arial" pitchFamily="34" charset="0"/>
              <a:cs typeface="Arial" pitchFamily="34" charset="0"/>
            </a:endParaRPr>
          </a:p>
          <a:p>
            <a:r>
              <a:rPr lang="en-US" dirty="0" smtClean="0">
                <a:latin typeface="Arial" pitchFamily="34" charset="0"/>
                <a:cs typeface="Arial" pitchFamily="34" charset="0"/>
              </a:rPr>
              <a:t>Xiaobei Yu</a:t>
            </a:r>
            <a:endParaRPr lang="en-US" dirty="0">
              <a:latin typeface="Arial" pitchFamily="34" charset="0"/>
              <a:cs typeface="Arial" pitchFamily="34" charset="0"/>
            </a:endParaRPr>
          </a:p>
        </p:txBody>
      </p:sp>
    </p:spTree>
    <p:extLst>
      <p:ext uri="{BB962C8B-B14F-4D97-AF65-F5344CB8AC3E}">
        <p14:creationId xmlns:p14="http://schemas.microsoft.com/office/powerpoint/2010/main" xmlns="" val="1293878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7923"/>
            <a:ext cx="8229600" cy="5668964"/>
          </a:xfrm>
        </p:spPr>
        <p:txBody>
          <a:bodyPr>
            <a:noAutofit/>
          </a:bodyPr>
          <a:lstStyle/>
          <a:p>
            <a:pPr>
              <a:buNone/>
            </a:pPr>
            <a:r>
              <a:rPr lang="en-IN" sz="2400" dirty="0" smtClean="0"/>
              <a:t>Why </a:t>
            </a:r>
            <a:r>
              <a:rPr lang="en-IN" sz="2400" b="1" dirty="0" smtClean="0"/>
              <a:t>JSP</a:t>
            </a:r>
            <a:r>
              <a:rPr lang="en-IN" sz="2400" dirty="0" smtClean="0"/>
              <a:t>(Java Server Pages) ?</a:t>
            </a:r>
          </a:p>
          <a:p>
            <a:pPr lvl="1">
              <a:buFont typeface="Wingdings" pitchFamily="2" charset="2"/>
              <a:buChar char="§"/>
            </a:pPr>
            <a:r>
              <a:rPr lang="en-IN" sz="2400" dirty="0" smtClean="0"/>
              <a:t> </a:t>
            </a:r>
            <a:r>
              <a:rPr lang="en-IN" sz="2400" dirty="0" smtClean="0">
                <a:solidFill>
                  <a:srgbClr val="595959"/>
                </a:solidFill>
              </a:rPr>
              <a:t>JSP supports both scripting and element-based dynamic content, and allows programmers to develop custom tag libraries to satisfy application-specific needs.</a:t>
            </a:r>
          </a:p>
          <a:p>
            <a:pPr lvl="1">
              <a:buFont typeface="Wingdings" pitchFamily="2" charset="2"/>
              <a:buChar char="§"/>
            </a:pPr>
            <a:r>
              <a:rPr lang="en-IN" sz="2400" dirty="0" smtClean="0">
                <a:solidFill>
                  <a:srgbClr val="595959"/>
                </a:solidFill>
              </a:rPr>
              <a:t> JSP pages are precompiled for efficient server processing.</a:t>
            </a:r>
          </a:p>
          <a:p>
            <a:pPr lvl="1">
              <a:buFont typeface="Wingdings" pitchFamily="2" charset="2"/>
              <a:buChar char="§"/>
            </a:pPr>
            <a:r>
              <a:rPr lang="en-IN" sz="2400" dirty="0" smtClean="0">
                <a:solidFill>
                  <a:srgbClr val="595959"/>
                </a:solidFill>
              </a:rPr>
              <a:t> JSP pages can be used in combination with </a:t>
            </a:r>
            <a:r>
              <a:rPr lang="en-IN" sz="2400" dirty="0" err="1" smtClean="0">
                <a:solidFill>
                  <a:srgbClr val="595959"/>
                </a:solidFill>
              </a:rPr>
              <a:t>servlets</a:t>
            </a:r>
            <a:r>
              <a:rPr lang="en-IN" sz="2400" dirty="0" smtClean="0">
                <a:solidFill>
                  <a:srgbClr val="595959"/>
                </a:solidFill>
              </a:rPr>
              <a:t> that handle the business logic, the model supported by Java </a:t>
            </a:r>
            <a:r>
              <a:rPr lang="en-IN" sz="2400" dirty="0" err="1" smtClean="0">
                <a:solidFill>
                  <a:srgbClr val="595959"/>
                </a:solidFill>
              </a:rPr>
              <a:t>servlet</a:t>
            </a:r>
            <a:r>
              <a:rPr lang="en-IN" sz="2400" dirty="0" smtClean="0">
                <a:solidFill>
                  <a:srgbClr val="595959"/>
                </a:solidFill>
              </a:rPr>
              <a:t> template engines.</a:t>
            </a:r>
          </a:p>
          <a:p>
            <a:pPr marL="285750" lvl="1">
              <a:buNone/>
            </a:pPr>
            <a:r>
              <a:rPr lang="en-US" sz="2400" dirty="0" smtClean="0">
                <a:solidFill>
                  <a:srgbClr val="595959"/>
                </a:solidFill>
              </a:rPr>
              <a:t>Some Cons:</a:t>
            </a:r>
          </a:p>
          <a:p>
            <a:pPr lvl="1">
              <a:buFont typeface="Wingdings" pitchFamily="2" charset="2"/>
              <a:buChar char="§"/>
            </a:pPr>
            <a:r>
              <a:rPr lang="en-US" sz="2400" dirty="0" smtClean="0">
                <a:solidFill>
                  <a:srgbClr val="595959"/>
                </a:solidFill>
              </a:rPr>
              <a:t> JSP implementations typically issue poor diagnostics.</a:t>
            </a:r>
          </a:p>
          <a:p>
            <a:pPr lvl="1">
              <a:buFont typeface="Wingdings" pitchFamily="2" charset="2"/>
              <a:buChar char="§"/>
            </a:pPr>
            <a:r>
              <a:rPr lang="en-US" sz="2400" dirty="0" smtClean="0">
                <a:solidFill>
                  <a:srgbClr val="595959"/>
                </a:solidFill>
              </a:rPr>
              <a:t> JSP pages require about double the disk space to hold the page.</a:t>
            </a:r>
          </a:p>
          <a:p>
            <a:pPr>
              <a:buNone/>
            </a:pPr>
            <a:endParaRPr lang="en-US" sz="2400"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6632"/>
            <a:ext cx="8229600" cy="5403492"/>
          </a:xfrm>
        </p:spPr>
        <p:txBody>
          <a:bodyPr/>
          <a:lstStyle/>
          <a:p>
            <a:pPr marL="342900" lvl="1" indent="-342900">
              <a:buFont typeface="Wingdings" pitchFamily="2" charset="2"/>
              <a:buChar char="Ø"/>
            </a:pPr>
            <a:r>
              <a:rPr lang="en-US" sz="2400" dirty="0" smtClean="0">
                <a:solidFill>
                  <a:srgbClr val="595959"/>
                </a:solidFill>
              </a:rPr>
              <a:t>JSP pages must be compile on the server when first accessed. The initial compilation produces a noticeable delay when accessing the JSP page for the first time.</a:t>
            </a:r>
            <a:endParaRPr lang="en-IN" sz="2400" dirty="0" smtClean="0"/>
          </a:p>
          <a:p>
            <a:pPr>
              <a:buNone/>
            </a:pPr>
            <a:r>
              <a:rPr lang="en-IN" sz="2400" dirty="0" smtClean="0"/>
              <a:t>Why </a:t>
            </a:r>
            <a:r>
              <a:rPr lang="en-IN" sz="2400" b="1" dirty="0" err="1" smtClean="0"/>
              <a:t>Jquery</a:t>
            </a:r>
            <a:r>
              <a:rPr lang="en-IN" sz="2400" dirty="0" smtClean="0"/>
              <a:t>?</a:t>
            </a:r>
          </a:p>
          <a:p>
            <a:pPr lvl="1">
              <a:buFont typeface="Wingdings" pitchFamily="2" charset="2"/>
              <a:buChar char="§"/>
            </a:pPr>
            <a:r>
              <a:rPr lang="en-IN" sz="2400" dirty="0" smtClean="0"/>
              <a:t> </a:t>
            </a:r>
            <a:r>
              <a:rPr lang="en-IN" sz="2400" dirty="0" smtClean="0">
                <a:solidFill>
                  <a:srgbClr val="595959"/>
                </a:solidFill>
              </a:rPr>
              <a:t>All functions are guaranteed to work in all supported (by </a:t>
            </a:r>
            <a:r>
              <a:rPr lang="en-IN" sz="2400" dirty="0" err="1" smtClean="0">
                <a:solidFill>
                  <a:srgbClr val="595959"/>
                </a:solidFill>
              </a:rPr>
              <a:t>jQuery</a:t>
            </a:r>
            <a:r>
              <a:rPr lang="en-IN" sz="2400" dirty="0" smtClean="0">
                <a:solidFill>
                  <a:srgbClr val="595959"/>
                </a:solidFill>
              </a:rPr>
              <a:t>) browsers.</a:t>
            </a:r>
          </a:p>
          <a:p>
            <a:pPr lvl="1">
              <a:buFont typeface="Wingdings" pitchFamily="2" charset="2"/>
              <a:buChar char="§"/>
            </a:pPr>
            <a:r>
              <a:rPr lang="en-IN" sz="2400" dirty="0" smtClean="0">
                <a:solidFill>
                  <a:srgbClr val="595959"/>
                </a:solidFill>
              </a:rPr>
              <a:t> It adds lots of useful lightweight utilities on top of </a:t>
            </a:r>
            <a:r>
              <a:rPr lang="en-IN" sz="2400" dirty="0" err="1" smtClean="0">
                <a:solidFill>
                  <a:srgbClr val="595959"/>
                </a:solidFill>
              </a:rPr>
              <a:t>javascript</a:t>
            </a:r>
            <a:r>
              <a:rPr lang="en-IN" sz="2400" dirty="0" smtClean="0">
                <a:solidFill>
                  <a:srgbClr val="595959"/>
                </a:solidFill>
              </a:rPr>
              <a:t> library.</a:t>
            </a:r>
          </a:p>
          <a:p>
            <a:pPr lvl="1">
              <a:buFont typeface="Wingdings" pitchFamily="2" charset="2"/>
              <a:buChar char="§"/>
            </a:pPr>
            <a:r>
              <a:rPr lang="en-IN" sz="2400" dirty="0" smtClean="0">
                <a:solidFill>
                  <a:srgbClr val="595959"/>
                </a:solidFill>
              </a:rPr>
              <a:t> It allows us to break the Dependency Chain.</a:t>
            </a:r>
            <a:endParaRPr lang="en-US" sz="2400" dirty="0" smtClean="0">
              <a:solidFill>
                <a:srgbClr val="595959"/>
              </a:solidFill>
            </a:endParaRPr>
          </a:p>
          <a:p>
            <a:pPr marL="0" lvl="1" indent="0">
              <a:buNone/>
            </a:pPr>
            <a:r>
              <a:rPr lang="en-US" sz="2400" dirty="0" smtClean="0">
                <a:solidFill>
                  <a:srgbClr val="595959"/>
                </a:solidFill>
              </a:rPr>
              <a:t>Some Cons:</a:t>
            </a:r>
          </a:p>
          <a:p>
            <a:pPr lvl="1">
              <a:buFont typeface="Wingdings" pitchFamily="2" charset="2"/>
              <a:buChar char="§"/>
            </a:pPr>
            <a:r>
              <a:rPr lang="en-US" sz="2400" dirty="0" smtClean="0">
                <a:solidFill>
                  <a:srgbClr val="595959"/>
                </a:solidFill>
              </a:rPr>
              <a:t> When the function is </a:t>
            </a:r>
            <a:r>
              <a:rPr lang="en-US" sz="2400" dirty="0" err="1" smtClean="0">
                <a:solidFill>
                  <a:srgbClr val="595959"/>
                </a:solidFill>
              </a:rPr>
              <a:t>complexed</a:t>
            </a:r>
            <a:r>
              <a:rPr lang="en-US" sz="2400" dirty="0" smtClean="0">
                <a:solidFill>
                  <a:srgbClr val="595959"/>
                </a:solidFill>
              </a:rPr>
              <a:t>, maybe </a:t>
            </a:r>
            <a:r>
              <a:rPr lang="en-US" sz="2400" dirty="0" err="1" smtClean="0">
                <a:solidFill>
                  <a:srgbClr val="595959"/>
                </a:solidFill>
              </a:rPr>
              <a:t>Jquery</a:t>
            </a:r>
            <a:r>
              <a:rPr lang="en-US" sz="2400" dirty="0" smtClean="0">
                <a:solidFill>
                  <a:srgbClr val="595959"/>
                </a:solidFill>
              </a:rPr>
              <a:t> is not enough.</a:t>
            </a:r>
            <a:endParaRPr lang="en-IN" sz="2400" dirty="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32588"/>
            <a:ext cx="8229600" cy="1143000"/>
          </a:xfrm>
        </p:spPr>
        <p:txBody>
          <a:bodyPr>
            <a:normAutofit/>
          </a:bodyPr>
          <a:lstStyle/>
          <a:p>
            <a:r>
              <a:rPr lang="en-US" sz="3200" dirty="0" smtClean="0">
                <a:latin typeface="Arial" pitchFamily="34" charset="0"/>
                <a:cs typeface="Arial" pitchFamily="34" charset="0"/>
              </a:rPr>
              <a:t>Trade Offs</a:t>
            </a:r>
            <a:endParaRPr lang="en-US" sz="3200" dirty="0">
              <a:latin typeface="Arial" pitchFamily="34" charset="0"/>
              <a:cs typeface="Arial" pitchFamily="34" charset="0"/>
            </a:endParaRPr>
          </a:p>
        </p:txBody>
      </p:sp>
      <p:sp>
        <p:nvSpPr>
          <p:cNvPr id="3" name="Content Placeholder 2"/>
          <p:cNvSpPr>
            <a:spLocks noGrp="1"/>
          </p:cNvSpPr>
          <p:nvPr>
            <p:ph idx="1"/>
          </p:nvPr>
        </p:nvSpPr>
        <p:spPr>
          <a:xfrm>
            <a:off x="457200" y="1474839"/>
            <a:ext cx="8229600" cy="4916795"/>
          </a:xfrm>
        </p:spPr>
        <p:txBody>
          <a:bodyPr>
            <a:normAutofit/>
          </a:bodyPr>
          <a:lstStyle/>
          <a:p>
            <a:r>
              <a:rPr lang="en-US" sz="2400" dirty="0" smtClean="0"/>
              <a:t>Even though it was an overhead we chose Hibernate over JDBC, as we wanted to learn how to work with Hibernate. </a:t>
            </a:r>
            <a:r>
              <a:rPr lang="en-US" sz="2400" dirty="0"/>
              <a:t>M</a:t>
            </a:r>
            <a:r>
              <a:rPr lang="en-US" sz="2400" dirty="0" smtClean="0"/>
              <a:t>any of the big scale java full stack applications use Hibernate, so it is good to have some knowledge of it.</a:t>
            </a:r>
          </a:p>
          <a:p>
            <a:r>
              <a:rPr lang="en-US" sz="2400" dirty="0" smtClean="0"/>
              <a:t>Even though it is a lot easier to use annotations provided by spring than writing xml configurations, we chose to not to do it, so that we achieve modularity by separating business and persistence code from the web API code.</a:t>
            </a:r>
          </a:p>
          <a:p>
            <a:r>
              <a:rPr lang="en-US" sz="2400" dirty="0" smtClean="0"/>
              <a:t>We chose Java over Python even though it is easier to implement the project in Python, as most of us had not worked on python and it would be a big learning scale.  </a:t>
            </a:r>
            <a:endParaRPr lang="en-I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8710"/>
            <a:ext cx="8229600" cy="1143000"/>
          </a:xfrm>
        </p:spPr>
        <p:txBody>
          <a:bodyPr>
            <a:normAutofit/>
          </a:bodyPr>
          <a:lstStyle/>
          <a:p>
            <a:r>
              <a:rPr lang="en-US" sz="3200" dirty="0" smtClean="0">
                <a:latin typeface="Arial" pitchFamily="34" charset="0"/>
                <a:cs typeface="Arial" pitchFamily="34" charset="0"/>
              </a:rPr>
              <a:t>Project Features</a:t>
            </a:r>
            <a:endParaRPr lang="en-US" sz="3200" dirty="0">
              <a:latin typeface="Arial" pitchFamily="34" charset="0"/>
              <a:cs typeface="Arial" pitchFamily="34" charset="0"/>
            </a:endParaRPr>
          </a:p>
        </p:txBody>
      </p:sp>
      <p:sp>
        <p:nvSpPr>
          <p:cNvPr id="3" name="Content Placeholder 2"/>
          <p:cNvSpPr>
            <a:spLocks noGrp="1"/>
          </p:cNvSpPr>
          <p:nvPr>
            <p:ph idx="1"/>
          </p:nvPr>
        </p:nvSpPr>
        <p:spPr>
          <a:xfrm>
            <a:off x="699247" y="1847088"/>
            <a:ext cx="7745505" cy="3674853"/>
          </a:xfrm>
        </p:spPr>
        <p:txBody>
          <a:bodyPr>
            <a:normAutofit lnSpcReduction="10000"/>
          </a:bodyPr>
          <a:lstStyle/>
          <a:p>
            <a:pPr>
              <a:buFont typeface="Arial" pitchFamily="34" charset="0"/>
              <a:buChar char="•"/>
            </a:pPr>
            <a:r>
              <a:rPr lang="en-US" sz="2400" dirty="0" smtClean="0">
                <a:latin typeface="Arial" pitchFamily="34" charset="0"/>
                <a:cs typeface="Arial" pitchFamily="34" charset="0"/>
              </a:rPr>
              <a:t> Users can register for the website by providing some personal details like (Name, DOB, Gender, email ID)</a:t>
            </a:r>
          </a:p>
          <a:p>
            <a:pPr>
              <a:buFont typeface="Arial" pitchFamily="34" charset="0"/>
              <a:buChar char="•"/>
            </a:pPr>
            <a:r>
              <a:rPr lang="en-US" sz="2400" dirty="0" smtClean="0">
                <a:latin typeface="Arial" pitchFamily="34" charset="0"/>
                <a:cs typeface="Arial" pitchFamily="34" charset="0"/>
              </a:rPr>
              <a:t> Users can Login (there are two types of login – admin and normal)</a:t>
            </a:r>
          </a:p>
          <a:p>
            <a:pPr>
              <a:buFont typeface="Arial" pitchFamily="34" charset="0"/>
              <a:buChar char="•"/>
            </a:pPr>
            <a:r>
              <a:rPr lang="en-US" sz="2400" dirty="0" smtClean="0">
                <a:latin typeface="Arial" pitchFamily="34" charset="0"/>
                <a:cs typeface="Arial" pitchFamily="34" charset="0"/>
              </a:rPr>
              <a:t> Admin can view total number of users, details of all users and can also block users</a:t>
            </a:r>
          </a:p>
          <a:p>
            <a:pPr>
              <a:buFont typeface="Arial" pitchFamily="34" charset="0"/>
              <a:buChar char="•"/>
            </a:pPr>
            <a:r>
              <a:rPr lang="en-US" sz="2400" dirty="0" smtClean="0">
                <a:latin typeface="Arial" pitchFamily="34" charset="0"/>
                <a:cs typeface="Arial" pitchFamily="34" charset="0"/>
              </a:rPr>
              <a:t> Users can view there details at the top of their personal page and can post comments.</a:t>
            </a:r>
          </a:p>
          <a:p>
            <a:pPr>
              <a:buFont typeface="Arial" pitchFamily="34" charset="0"/>
              <a:buChar char="•"/>
            </a:pPr>
            <a:r>
              <a:rPr lang="en-US" sz="2400" dirty="0" smtClean="0">
                <a:latin typeface="Arial" pitchFamily="34" charset="0"/>
                <a:cs typeface="Arial" pitchFamily="34" charset="0"/>
              </a:rPr>
              <a:t> Users can search other people and view their posts.</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xmlns="" val="2785642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2955"/>
            <a:ext cx="8229600" cy="1143000"/>
          </a:xfrm>
        </p:spPr>
        <p:txBody>
          <a:bodyPr>
            <a:normAutofit/>
          </a:bodyPr>
          <a:lstStyle/>
          <a:p>
            <a:r>
              <a:rPr lang="en-US" sz="3200" dirty="0" smtClean="0"/>
              <a:t>Features – Next Steps</a:t>
            </a:r>
            <a:endParaRPr lang="en-IN" sz="3200" dirty="0"/>
          </a:p>
        </p:txBody>
      </p:sp>
      <p:sp>
        <p:nvSpPr>
          <p:cNvPr id="3" name="Content Placeholder 2"/>
          <p:cNvSpPr>
            <a:spLocks noGrp="1"/>
          </p:cNvSpPr>
          <p:nvPr>
            <p:ph idx="1"/>
          </p:nvPr>
        </p:nvSpPr>
        <p:spPr>
          <a:xfrm>
            <a:off x="699247" y="1847088"/>
            <a:ext cx="7745505" cy="3407299"/>
          </a:xfrm>
        </p:spPr>
        <p:txBody>
          <a:bodyPr>
            <a:normAutofit/>
          </a:bodyPr>
          <a:lstStyle/>
          <a:p>
            <a:pPr>
              <a:buFont typeface="Arial" pitchFamily="34" charset="0"/>
              <a:buChar char="•"/>
            </a:pPr>
            <a:r>
              <a:rPr lang="en-US" sz="2400" dirty="0" smtClean="0"/>
              <a:t>Users can report offensive posts and Admin can verify and block them, currently admin is only blocking users.</a:t>
            </a:r>
          </a:p>
          <a:p>
            <a:pPr>
              <a:buFont typeface="Arial" pitchFamily="34" charset="0"/>
              <a:buChar char="•"/>
            </a:pPr>
            <a:r>
              <a:rPr lang="en-US" sz="2400" dirty="0" smtClean="0"/>
              <a:t>Users can comment on posts.</a:t>
            </a:r>
          </a:p>
          <a:p>
            <a:pPr>
              <a:buFont typeface="Arial" pitchFamily="34" charset="0"/>
              <a:buChar char="•"/>
            </a:pPr>
            <a:r>
              <a:rPr lang="en-US" sz="2400" dirty="0" smtClean="0"/>
              <a:t>Users can make connections with people and only then can comment on their posts,  currently any user can view any other user and comment.</a:t>
            </a:r>
            <a:endParaRPr lang="en-I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206"/>
            <a:ext cx="8229600" cy="1143000"/>
          </a:xfrm>
        </p:spPr>
        <p:txBody>
          <a:bodyPr>
            <a:normAutofit/>
          </a:bodyPr>
          <a:lstStyle/>
          <a:p>
            <a:r>
              <a:rPr lang="en-US" sz="3200" dirty="0" smtClean="0"/>
              <a:t>User management component</a:t>
            </a:r>
            <a:endParaRPr lang="en-US" sz="3200" dirty="0"/>
          </a:p>
        </p:txBody>
      </p:sp>
      <p:sp>
        <p:nvSpPr>
          <p:cNvPr id="3" name="Content Placeholder 2"/>
          <p:cNvSpPr>
            <a:spLocks noGrp="1"/>
          </p:cNvSpPr>
          <p:nvPr>
            <p:ph idx="1"/>
          </p:nvPr>
        </p:nvSpPr>
        <p:spPr/>
        <p:txBody>
          <a:bodyPr>
            <a:normAutofit/>
          </a:bodyPr>
          <a:lstStyle/>
          <a:p>
            <a:pPr>
              <a:buFont typeface="Arial" pitchFamily="34" charset="0"/>
              <a:buChar char="•"/>
            </a:pPr>
            <a:r>
              <a:rPr lang="en-US" sz="2400" dirty="0" smtClean="0"/>
              <a:t>User can register for the site only after providing details like Name, DOB, Gender and email ID.</a:t>
            </a:r>
          </a:p>
          <a:p>
            <a:pPr>
              <a:buFont typeface="Arial" pitchFamily="34" charset="0"/>
              <a:buChar char="•"/>
            </a:pPr>
            <a:r>
              <a:rPr lang="en-US" sz="2400" dirty="0" smtClean="0"/>
              <a:t>Also the user has to provide a username that does not already exists and a password.</a:t>
            </a:r>
          </a:p>
          <a:p>
            <a:pPr>
              <a:buFont typeface="Arial" pitchFamily="34" charset="0"/>
              <a:buChar char="•"/>
            </a:pPr>
            <a:r>
              <a:rPr lang="en-US" sz="2400" dirty="0" smtClean="0"/>
              <a:t>User would not be able to login until he provides correct username and password.</a:t>
            </a:r>
          </a:p>
          <a:p>
            <a:pPr>
              <a:buFont typeface="Arial" pitchFamily="34" charset="0"/>
              <a:buChar char="•"/>
            </a:pPr>
            <a:r>
              <a:rPr lang="en-US" sz="2400" dirty="0" smtClean="0"/>
              <a:t>User can be blocked by admin.</a:t>
            </a:r>
          </a:p>
          <a:p>
            <a:pPr>
              <a:buFont typeface="Arial" pitchFamily="34" charset="0"/>
              <a:buChar char="•"/>
            </a:pPr>
            <a:r>
              <a:rPr lang="en-US" sz="2400" dirty="0" smtClean="0"/>
              <a:t>User session is maintained when he logs in.</a:t>
            </a:r>
            <a:endParaRPr lang="en-US" sz="2400" dirty="0"/>
          </a:p>
        </p:txBody>
      </p:sp>
    </p:spTree>
    <p:extLst>
      <p:ext uri="{BB962C8B-B14F-4D97-AF65-F5344CB8AC3E}">
        <p14:creationId xmlns:p14="http://schemas.microsoft.com/office/powerpoint/2010/main" xmlns="" val="3965078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User Management – Next Steps</a:t>
            </a:r>
            <a:endParaRPr lang="en-IN" sz="3200" dirty="0"/>
          </a:p>
        </p:txBody>
      </p:sp>
      <p:sp>
        <p:nvSpPr>
          <p:cNvPr id="3" name="Content Placeholder 2"/>
          <p:cNvSpPr>
            <a:spLocks noGrp="1"/>
          </p:cNvSpPr>
          <p:nvPr>
            <p:ph idx="1"/>
          </p:nvPr>
        </p:nvSpPr>
        <p:spPr/>
        <p:txBody>
          <a:bodyPr/>
          <a:lstStyle/>
          <a:p>
            <a:r>
              <a:rPr lang="en-US" sz="2400" dirty="0" smtClean="0"/>
              <a:t>Email IDs can be verified.</a:t>
            </a:r>
          </a:p>
          <a:p>
            <a:r>
              <a:rPr lang="en-US" sz="2400" dirty="0" smtClean="0"/>
              <a:t>Different groups can be assigned to users based on location or interest.</a:t>
            </a:r>
          </a:p>
          <a:p>
            <a:r>
              <a:rPr lang="en-US" sz="2400" dirty="0" smtClean="0"/>
              <a:t>Security features can be added for user sessions.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Development</a:t>
            </a:r>
            <a:endParaRPr lang="en-US" sz="3200" dirty="0"/>
          </a:p>
        </p:txBody>
      </p:sp>
      <p:sp>
        <p:nvSpPr>
          <p:cNvPr id="3" name="Content Placeholder 2"/>
          <p:cNvSpPr>
            <a:spLocks noGrp="1"/>
          </p:cNvSpPr>
          <p:nvPr>
            <p:ph idx="1"/>
          </p:nvPr>
        </p:nvSpPr>
        <p:spPr/>
        <p:txBody>
          <a:bodyPr/>
          <a:lstStyle/>
          <a:p>
            <a:pPr>
              <a:buNone/>
            </a:pPr>
            <a:r>
              <a:rPr lang="en-US" sz="2400" dirty="0"/>
              <a:t>E</a:t>
            </a:r>
            <a:r>
              <a:rPr lang="en-US" sz="2400" dirty="0" smtClean="0"/>
              <a:t>asiest parts of development process</a:t>
            </a:r>
          </a:p>
          <a:p>
            <a:r>
              <a:rPr lang="en-US" sz="2400" dirty="0" smtClean="0"/>
              <a:t>Deciding the project: We were able to decide the project very easily, as we were all on same frequency.</a:t>
            </a:r>
          </a:p>
          <a:p>
            <a:r>
              <a:rPr lang="en-US" sz="2400" dirty="0" smtClean="0"/>
              <a:t>Actual Coding: Deciding technologies and set up was a little time-consuming but the actual coding was easy.</a:t>
            </a:r>
          </a:p>
          <a:p>
            <a:r>
              <a:rPr lang="en-US" sz="2400" dirty="0" smtClean="0"/>
              <a:t>UI design: Designing the pages was comparatively easies as it was not dependent on any spring or java.</a:t>
            </a:r>
          </a:p>
          <a:p>
            <a:r>
              <a:rPr lang="en-US" sz="2400" dirty="0" smtClean="0"/>
              <a:t>Mapping of JSP components with the controller was easy as we used spring framework.</a:t>
            </a:r>
            <a:endParaRPr lang="en-US" sz="2400" dirty="0"/>
          </a:p>
        </p:txBody>
      </p:sp>
    </p:spTree>
    <p:extLst>
      <p:ext uri="{BB962C8B-B14F-4D97-AF65-F5344CB8AC3E}">
        <p14:creationId xmlns:p14="http://schemas.microsoft.com/office/powerpoint/2010/main" xmlns="" val="2295318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206"/>
            <a:ext cx="8229600" cy="1143000"/>
          </a:xfrm>
        </p:spPr>
        <p:txBody>
          <a:bodyPr>
            <a:normAutofit/>
          </a:bodyPr>
          <a:lstStyle/>
          <a:p>
            <a:r>
              <a:rPr lang="en-US" sz="3200" dirty="0" smtClean="0"/>
              <a:t>Hardest parts of development process</a:t>
            </a:r>
            <a:endParaRPr lang="en-US" sz="3200" dirty="0"/>
          </a:p>
        </p:txBody>
      </p:sp>
      <p:sp>
        <p:nvSpPr>
          <p:cNvPr id="3" name="Content Placeholder 2"/>
          <p:cNvSpPr>
            <a:spLocks noGrp="1"/>
          </p:cNvSpPr>
          <p:nvPr>
            <p:ph idx="1"/>
          </p:nvPr>
        </p:nvSpPr>
        <p:spPr>
          <a:xfrm>
            <a:off x="457200" y="1847088"/>
            <a:ext cx="8229600" cy="4902047"/>
          </a:xfrm>
        </p:spPr>
        <p:txBody>
          <a:bodyPr>
            <a:noAutofit/>
          </a:bodyPr>
          <a:lstStyle/>
          <a:p>
            <a:r>
              <a:rPr lang="en-US" sz="2400" dirty="0" smtClean="0"/>
              <a:t>Deciding the language on which to build the project: Everyone has their comfort zones so deciding the language was difficult. With discussions we were able to resolve the issues.</a:t>
            </a:r>
          </a:p>
          <a:p>
            <a:r>
              <a:rPr lang="en-US" sz="2400" dirty="0" smtClean="0"/>
              <a:t>Deciding the features of the application: We all had many ideas but to decide what to do within time frame was difficult. With discussions we were able to resolve the issues.</a:t>
            </a:r>
          </a:p>
          <a:p>
            <a:r>
              <a:rPr lang="en-US" sz="2400" dirty="0" smtClean="0"/>
              <a:t>Starting the actual implementation: We wasted time in decision making and got a little late in starting the implementation</a:t>
            </a:r>
          </a:p>
        </p:txBody>
      </p:sp>
    </p:spTree>
    <p:extLst>
      <p:ext uri="{BB962C8B-B14F-4D97-AF65-F5344CB8AC3E}">
        <p14:creationId xmlns:p14="http://schemas.microsoft.com/office/powerpoint/2010/main" xmlns="" val="333718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Distributing project work equally and with keeping in mind everyone’s comfort zone. We tried to help each other when someone was stuck.</a:t>
            </a:r>
          </a:p>
          <a:p>
            <a:r>
              <a:rPr lang="en-US" sz="2400" dirty="0" smtClean="0"/>
              <a:t>Integrating everyone’s work was tough as we faced difficulties while using </a:t>
            </a:r>
            <a:r>
              <a:rPr lang="en-US" sz="2400" dirty="0" err="1" smtClean="0"/>
              <a:t>git</a:t>
            </a:r>
            <a:r>
              <a:rPr lang="en-US" sz="2400" dirty="0" smtClean="0"/>
              <a:t> is a version control system.</a:t>
            </a: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467464"/>
            <a:ext cx="8229600" cy="651116"/>
          </a:xfrm>
        </p:spPr>
        <p:txBody>
          <a:bodyPr>
            <a:normAutofit/>
          </a:bodyPr>
          <a:lstStyle/>
          <a:p>
            <a:pPr algn="ctr"/>
            <a:r>
              <a:rPr lang="en-US" sz="3200" dirty="0" smtClean="0">
                <a:latin typeface="Arial" pitchFamily="34" charset="0"/>
                <a:cs typeface="Arial" pitchFamily="34" charset="0"/>
              </a:rPr>
              <a:t>Architecture Of the Application</a:t>
            </a:r>
            <a:endParaRPr lang="en-US" sz="3200" dirty="0">
              <a:latin typeface="Arial" pitchFamily="34" charset="0"/>
              <a:cs typeface="Arial" pitchFamily="34" charset="0"/>
            </a:endParaRPr>
          </a:p>
        </p:txBody>
      </p:sp>
      <p:pic>
        <p:nvPicPr>
          <p:cNvPr id="1027" name="Picture 3"/>
          <p:cNvPicPr>
            <a:picLocks noChangeAspect="1" noChangeArrowheads="1"/>
          </p:cNvPicPr>
          <p:nvPr/>
        </p:nvPicPr>
        <p:blipFill>
          <a:blip r:embed="rId2"/>
          <a:srcRect/>
          <a:stretch>
            <a:fillRect/>
          </a:stretch>
        </p:blipFill>
        <p:spPr bwMode="auto">
          <a:xfrm>
            <a:off x="1112426" y="1279706"/>
            <a:ext cx="6615727" cy="5301462"/>
          </a:xfrm>
          <a:prstGeom prst="rect">
            <a:avLst/>
          </a:prstGeom>
          <a:noFill/>
          <a:ln w="9525">
            <a:noFill/>
            <a:miter lim="800000"/>
            <a:headEnd/>
            <a:tailEnd/>
          </a:ln>
        </p:spPr>
      </p:pic>
    </p:spTree>
    <p:extLst>
      <p:ext uri="{BB962C8B-B14F-4D97-AF65-F5344CB8AC3E}">
        <p14:creationId xmlns:p14="http://schemas.microsoft.com/office/powerpoint/2010/main" xmlns="" val="412458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1948"/>
            <a:ext cx="8229600" cy="1143000"/>
          </a:xfrm>
        </p:spPr>
        <p:txBody>
          <a:bodyPr>
            <a:noAutofit/>
          </a:bodyPr>
          <a:lstStyle/>
          <a:p>
            <a:r>
              <a:rPr lang="en-US" sz="3200" dirty="0" smtClean="0"/>
              <a:t>What we could have done differently?</a:t>
            </a:r>
            <a:endParaRPr lang="en-US" sz="3200" dirty="0"/>
          </a:p>
        </p:txBody>
      </p:sp>
      <p:sp>
        <p:nvSpPr>
          <p:cNvPr id="3" name="Content Placeholder 2"/>
          <p:cNvSpPr>
            <a:spLocks noGrp="1"/>
          </p:cNvSpPr>
          <p:nvPr>
            <p:ph idx="1"/>
          </p:nvPr>
        </p:nvSpPr>
        <p:spPr>
          <a:xfrm>
            <a:off x="457200" y="1902542"/>
            <a:ext cx="8229600" cy="4400602"/>
          </a:xfrm>
        </p:spPr>
        <p:txBody>
          <a:bodyPr>
            <a:normAutofit/>
          </a:bodyPr>
          <a:lstStyle/>
          <a:p>
            <a:r>
              <a:rPr lang="en-US" sz="2400" dirty="0" smtClean="0"/>
              <a:t>We should started the Implementation a little earlier, we took a lot of time making decisions and doing the setup. If we had more time we could have implemented more features.</a:t>
            </a:r>
          </a:p>
          <a:p>
            <a:r>
              <a:rPr lang="en-US" sz="2400" dirty="0" smtClean="0"/>
              <a:t>We should have learned </a:t>
            </a:r>
            <a:r>
              <a:rPr lang="en-US" sz="2400" dirty="0" err="1" smtClean="0"/>
              <a:t>git</a:t>
            </a:r>
            <a:r>
              <a:rPr lang="en-US" sz="2400" dirty="0" smtClean="0"/>
              <a:t> functions from start, this would have made integration of the code easier</a:t>
            </a:r>
            <a:r>
              <a:rPr lang="en-US" sz="2800" dirty="0" smtClean="0"/>
              <a:t>.</a:t>
            </a:r>
          </a:p>
          <a:p>
            <a:r>
              <a:rPr lang="en-US" sz="2400" dirty="0" smtClean="0"/>
              <a:t>We chose a very ambitious project and the technologies we chose were also complex, we could have made our project simpler.</a:t>
            </a:r>
            <a:endParaRPr lang="en-US" sz="2400" dirty="0"/>
          </a:p>
        </p:txBody>
      </p:sp>
    </p:spTree>
    <p:extLst>
      <p:ext uri="{BB962C8B-B14F-4D97-AF65-F5344CB8AC3E}">
        <p14:creationId xmlns:p14="http://schemas.microsoft.com/office/powerpoint/2010/main" xmlns="" val="1300357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Work distribution among the group members</a:t>
            </a:r>
            <a:endParaRPr lang="en-US" sz="3200" dirty="0"/>
          </a:p>
        </p:txBody>
      </p:sp>
      <p:sp>
        <p:nvSpPr>
          <p:cNvPr id="3" name="Content Placeholder 2"/>
          <p:cNvSpPr>
            <a:spLocks noGrp="1"/>
          </p:cNvSpPr>
          <p:nvPr>
            <p:ph idx="1"/>
          </p:nvPr>
        </p:nvSpPr>
        <p:spPr/>
        <p:txBody>
          <a:bodyPr>
            <a:normAutofit/>
          </a:bodyPr>
          <a:lstStyle/>
          <a:p>
            <a:r>
              <a:rPr lang="en-US" sz="2600" dirty="0" smtClean="0"/>
              <a:t>We tried to divide work as equally as possible, with multiple discussions and according to the comfort level of everyone.</a:t>
            </a:r>
          </a:p>
          <a:p>
            <a:pPr lvl="1">
              <a:buFont typeface="Wingdings" pitchFamily="2" charset="2"/>
              <a:buChar char="Ø"/>
            </a:pPr>
            <a:r>
              <a:rPr lang="en-US" sz="2600" dirty="0" smtClean="0"/>
              <a:t>Login/ Registration Module - </a:t>
            </a:r>
            <a:r>
              <a:rPr lang="en-US" sz="2600" dirty="0" err="1" smtClean="0"/>
              <a:t>Arpit</a:t>
            </a:r>
            <a:endParaRPr lang="en-US" sz="2600" dirty="0" smtClean="0"/>
          </a:p>
          <a:p>
            <a:pPr lvl="1">
              <a:buFont typeface="Wingdings" pitchFamily="2" charset="2"/>
              <a:buChar char="Ø"/>
            </a:pPr>
            <a:r>
              <a:rPr lang="en-US" sz="2600" dirty="0" smtClean="0"/>
              <a:t>Profile Module - </a:t>
            </a:r>
            <a:r>
              <a:rPr lang="en-US" sz="2600" dirty="0" err="1" smtClean="0"/>
              <a:t>Arpit</a:t>
            </a:r>
            <a:r>
              <a:rPr lang="en-US" sz="2600" dirty="0" smtClean="0"/>
              <a:t>, </a:t>
            </a:r>
            <a:r>
              <a:rPr lang="en-US" sz="2600" dirty="0" err="1" smtClean="0"/>
              <a:t>Rajat</a:t>
            </a:r>
            <a:r>
              <a:rPr lang="en-US" sz="2600" dirty="0" smtClean="0"/>
              <a:t> and </a:t>
            </a:r>
            <a:r>
              <a:rPr lang="en-US" sz="2600" dirty="0" err="1" smtClean="0"/>
              <a:t>Apoorva</a:t>
            </a:r>
            <a:endParaRPr lang="en-US" sz="2600" dirty="0" smtClean="0"/>
          </a:p>
          <a:p>
            <a:pPr lvl="1">
              <a:buFont typeface="Wingdings" pitchFamily="2" charset="2"/>
              <a:buChar char="Ø"/>
            </a:pPr>
            <a:r>
              <a:rPr lang="en-US" sz="2600" dirty="0" smtClean="0"/>
              <a:t>Admin Module - Navreet</a:t>
            </a:r>
          </a:p>
          <a:p>
            <a:pPr lvl="1">
              <a:buFont typeface="Wingdings" pitchFamily="2" charset="2"/>
              <a:buChar char="Ø"/>
            </a:pPr>
            <a:r>
              <a:rPr lang="en-US" sz="2600" dirty="0" smtClean="0"/>
              <a:t>UI Changes - </a:t>
            </a:r>
            <a:r>
              <a:rPr lang="en-US" sz="2600" dirty="0" err="1"/>
              <a:t>Xiaobei</a:t>
            </a:r>
            <a:r>
              <a:rPr lang="en-US" sz="2600" dirty="0"/>
              <a:t> </a:t>
            </a:r>
            <a:r>
              <a:rPr lang="en-US" sz="2600" dirty="0" smtClean="0"/>
              <a:t>Yu</a:t>
            </a:r>
          </a:p>
          <a:p>
            <a:pPr lvl="1">
              <a:buFont typeface="Wingdings" pitchFamily="2" charset="2"/>
              <a:buChar char="Ø"/>
            </a:pPr>
            <a:r>
              <a:rPr lang="en-US" sz="2600" dirty="0" smtClean="0"/>
              <a:t>Testing Code – </a:t>
            </a:r>
            <a:r>
              <a:rPr lang="en-US" sz="2600" dirty="0" err="1" smtClean="0"/>
              <a:t>Rajat</a:t>
            </a:r>
            <a:r>
              <a:rPr lang="en-US" sz="2600" dirty="0" smtClean="0"/>
              <a:t> and Navreet</a:t>
            </a:r>
          </a:p>
          <a:p>
            <a:pPr lvl="1">
              <a:buFont typeface="Wingdings" pitchFamily="2" charset="2"/>
              <a:buChar char="Ø"/>
            </a:pPr>
            <a:r>
              <a:rPr lang="en-US" sz="2600" dirty="0" smtClean="0"/>
              <a:t>Documentation – Navreet, </a:t>
            </a:r>
            <a:r>
              <a:rPr lang="en-US" sz="2600" dirty="0" err="1" smtClean="0"/>
              <a:t>Xiaobei</a:t>
            </a:r>
            <a:r>
              <a:rPr lang="en-US" sz="2600" dirty="0" smtClean="0"/>
              <a:t> and </a:t>
            </a:r>
            <a:r>
              <a:rPr lang="en-US" sz="2600" dirty="0" err="1" smtClean="0"/>
              <a:t>Apoorva</a:t>
            </a:r>
            <a:endParaRPr lang="en-US" sz="2600" dirty="0" smtClean="0"/>
          </a:p>
          <a:p>
            <a:endParaRPr lang="en-US" dirty="0" smtClean="0"/>
          </a:p>
          <a:p>
            <a:endParaRPr lang="en-US" dirty="0"/>
          </a:p>
        </p:txBody>
      </p:sp>
    </p:spTree>
    <p:extLst>
      <p:ext uri="{BB962C8B-B14F-4D97-AF65-F5344CB8AC3E}">
        <p14:creationId xmlns:p14="http://schemas.microsoft.com/office/powerpoint/2010/main" xmlns="" val="238951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77"/>
            <a:ext cx="8229600" cy="1143000"/>
          </a:xfrm>
        </p:spPr>
        <p:txBody>
          <a:bodyPr>
            <a:normAutofit/>
          </a:bodyPr>
          <a:lstStyle/>
          <a:p>
            <a:r>
              <a:rPr lang="en-US" sz="3200" dirty="0" smtClean="0"/>
              <a:t>Hardest parts of working in a group environment</a:t>
            </a:r>
            <a:endParaRPr lang="en-US" sz="3200" dirty="0"/>
          </a:p>
        </p:txBody>
      </p:sp>
      <p:sp>
        <p:nvSpPr>
          <p:cNvPr id="3" name="Content Placeholder 2"/>
          <p:cNvSpPr>
            <a:spLocks noGrp="1"/>
          </p:cNvSpPr>
          <p:nvPr>
            <p:ph idx="1"/>
          </p:nvPr>
        </p:nvSpPr>
        <p:spPr>
          <a:xfrm>
            <a:off x="457200" y="1622323"/>
            <a:ext cx="8229600" cy="4525963"/>
          </a:xfrm>
        </p:spPr>
        <p:txBody>
          <a:bodyPr>
            <a:normAutofit/>
          </a:bodyPr>
          <a:lstStyle/>
          <a:p>
            <a:r>
              <a:rPr lang="en-US" sz="2400" dirty="0" smtClean="0"/>
              <a:t>Making decisions that everyone is happy with like deciding the language, features etc was difficult but we could resolve it with discussions</a:t>
            </a:r>
          </a:p>
          <a:p>
            <a:r>
              <a:rPr lang="en-US" sz="2400" dirty="0" smtClean="0"/>
              <a:t>Work distribution was a little difficult but when the deadline drew nearer we were able to work it all out</a:t>
            </a:r>
          </a:p>
          <a:p>
            <a:r>
              <a:rPr lang="en-US" sz="2400" dirty="0" smtClean="0"/>
              <a:t>Code compilation of everyone’s code got a little complicated with some effort and time finally we were able to consolidate all the work</a:t>
            </a:r>
          </a:p>
          <a:p>
            <a:r>
              <a:rPr lang="en-US" sz="2400" dirty="0" smtClean="0"/>
              <a:t>Different group member has different level of knowledge about the development so it was difficult to distribute work etc but we tried to do the best with what we had.</a:t>
            </a:r>
            <a:endParaRPr lang="en-US" sz="2400" dirty="0"/>
          </a:p>
        </p:txBody>
      </p:sp>
    </p:spTree>
    <p:extLst>
      <p:ext uri="{BB962C8B-B14F-4D97-AF65-F5344CB8AC3E}">
        <p14:creationId xmlns:p14="http://schemas.microsoft.com/office/powerpoint/2010/main" xmlns="" val="3961867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02890"/>
            <a:ext cx="8229600" cy="5123273"/>
          </a:xfrm>
        </p:spPr>
        <p:txBody>
          <a:bodyPr>
            <a:normAutofit/>
          </a:bodyPr>
          <a:lstStyle/>
          <a:p>
            <a:r>
              <a:rPr lang="en-IN" sz="2400" dirty="0" smtClean="0"/>
              <a:t>We got to write a project from scratch, this was difficult but we also got to learn a lot.</a:t>
            </a:r>
          </a:p>
          <a:p>
            <a:r>
              <a:rPr lang="en-IN" sz="2400" dirty="0" smtClean="0"/>
              <a:t>Working with a group can pose constraints and issues but it also helped us in learning how to work in a group environment.</a:t>
            </a: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Learning from the Class that we Implemented In Project</a:t>
            </a:r>
            <a:endParaRPr lang="en-IN" sz="3200" dirty="0"/>
          </a:p>
        </p:txBody>
      </p:sp>
      <p:sp>
        <p:nvSpPr>
          <p:cNvPr id="3" name="Content Placeholder 2"/>
          <p:cNvSpPr>
            <a:spLocks noGrp="1"/>
          </p:cNvSpPr>
          <p:nvPr>
            <p:ph idx="1"/>
          </p:nvPr>
        </p:nvSpPr>
        <p:spPr/>
        <p:txBody>
          <a:bodyPr>
            <a:normAutofit/>
          </a:bodyPr>
          <a:lstStyle/>
          <a:p>
            <a:r>
              <a:rPr lang="en-US" sz="2400" dirty="0" smtClean="0"/>
              <a:t>We user service oriented architecture instead of monolithic</a:t>
            </a:r>
          </a:p>
          <a:p>
            <a:r>
              <a:rPr lang="en-US" sz="2400" dirty="0" smtClean="0"/>
              <a:t>We didn’t use </a:t>
            </a:r>
            <a:r>
              <a:rPr lang="en-US" sz="2400" dirty="0" err="1" smtClean="0"/>
              <a:t>boolean</a:t>
            </a:r>
            <a:r>
              <a:rPr lang="en-US" sz="2400" dirty="0" smtClean="0"/>
              <a:t> variables instead used </a:t>
            </a:r>
            <a:r>
              <a:rPr lang="en-US" sz="2400" dirty="0" err="1" smtClean="0"/>
              <a:t>enum</a:t>
            </a:r>
            <a:r>
              <a:rPr lang="en-US" sz="2400" dirty="0" smtClean="0"/>
              <a:t>.</a:t>
            </a:r>
          </a:p>
          <a:p>
            <a:r>
              <a:rPr lang="en-US" sz="2400" dirty="0" smtClean="0"/>
              <a:t>We tried that each method performs one task</a:t>
            </a:r>
          </a:p>
          <a:p>
            <a:r>
              <a:rPr lang="en-US" sz="2400" dirty="0" smtClean="0"/>
              <a:t>We tried to make our application as modular as possible.</a:t>
            </a:r>
          </a:p>
          <a:p>
            <a:r>
              <a:rPr lang="en-US" sz="2400" dirty="0" smtClean="0"/>
              <a:t>We wrote interfaces for classes and their implementations separately</a:t>
            </a:r>
          </a:p>
          <a:p>
            <a:r>
              <a:rPr lang="en-US" sz="2400" dirty="0" smtClean="0"/>
              <a:t> We also tried to provide comments, logging and exception handling as much as possible</a:t>
            </a:r>
          </a:p>
          <a:p>
            <a:r>
              <a:rPr lang="en-US" sz="2400" dirty="0" smtClean="0"/>
              <a:t>We implemented </a:t>
            </a:r>
            <a:r>
              <a:rPr lang="en-US" sz="2400" dirty="0" err="1" smtClean="0"/>
              <a:t>RESTful</a:t>
            </a:r>
            <a:r>
              <a:rPr lang="en-US" sz="2400" dirty="0" smtClean="0"/>
              <a:t> </a:t>
            </a:r>
            <a:r>
              <a:rPr lang="en-US" sz="2400" dirty="0" err="1" smtClean="0"/>
              <a:t>api</a:t>
            </a:r>
            <a:r>
              <a:rPr lang="en-US" sz="2400" dirty="0" smtClean="0"/>
              <a:t> in profile module</a:t>
            </a: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28452"/>
            <a:ext cx="8229600" cy="1143000"/>
          </a:xfrm>
        </p:spPr>
        <p:txBody>
          <a:bodyPr/>
          <a:lstStyle/>
          <a:p>
            <a:pPr algn="ctr"/>
            <a:r>
              <a:rPr lang="en-US" dirty="0" smtClean="0"/>
              <a:t>Thank You</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206"/>
            <a:ext cx="8229600" cy="1143000"/>
          </a:xfrm>
        </p:spPr>
        <p:txBody>
          <a:bodyPr>
            <a:normAutofit/>
          </a:bodyPr>
          <a:lstStyle/>
          <a:p>
            <a:r>
              <a:rPr lang="en-US" sz="3200" dirty="0" smtClean="0"/>
              <a:t>Architecture Component Details</a:t>
            </a:r>
            <a:endParaRPr lang="en-IN" sz="3200" dirty="0"/>
          </a:p>
        </p:txBody>
      </p:sp>
      <p:sp>
        <p:nvSpPr>
          <p:cNvPr id="3" name="Content Placeholder 2"/>
          <p:cNvSpPr>
            <a:spLocks noGrp="1"/>
          </p:cNvSpPr>
          <p:nvPr>
            <p:ph idx="1"/>
          </p:nvPr>
        </p:nvSpPr>
        <p:spPr>
          <a:xfrm>
            <a:off x="699247" y="1847088"/>
            <a:ext cx="7745505" cy="3778092"/>
          </a:xfrm>
        </p:spPr>
        <p:txBody>
          <a:bodyPr>
            <a:normAutofit fontScale="92500" lnSpcReduction="20000"/>
          </a:bodyPr>
          <a:lstStyle/>
          <a:p>
            <a:pPr>
              <a:buNone/>
            </a:pPr>
            <a:r>
              <a:rPr lang="en-US" sz="2600" b="1" dirty="0" smtClean="0"/>
              <a:t>Data base</a:t>
            </a:r>
            <a:r>
              <a:rPr lang="en-US" sz="2600" dirty="0" smtClean="0"/>
              <a:t>: Our Application uses </a:t>
            </a:r>
            <a:r>
              <a:rPr lang="en-US" sz="2600" dirty="0" err="1" smtClean="0"/>
              <a:t>MySQL</a:t>
            </a:r>
            <a:r>
              <a:rPr lang="en-US" sz="2600" dirty="0" smtClean="0"/>
              <a:t>  relational database.</a:t>
            </a:r>
          </a:p>
          <a:p>
            <a:pPr>
              <a:buNone/>
            </a:pPr>
            <a:r>
              <a:rPr lang="en-US" sz="2600" dirty="0" smtClean="0"/>
              <a:t>We chose relational database over NoSQL  and other databases because:</a:t>
            </a:r>
          </a:p>
          <a:p>
            <a:pPr lvl="1">
              <a:buFont typeface="Wingdings" pitchFamily="2" charset="2"/>
              <a:buChar char="§"/>
            </a:pPr>
            <a:r>
              <a:rPr lang="en-US" sz="2600" dirty="0" smtClean="0">
                <a:solidFill>
                  <a:srgbClr val="595959"/>
                </a:solidFill>
              </a:rPr>
              <a:t> Our application data is very simple and can be stored in tables easily; </a:t>
            </a:r>
          </a:p>
          <a:p>
            <a:pPr lvl="1">
              <a:buFont typeface="Wingdings" pitchFamily="2" charset="2"/>
              <a:buChar char="§"/>
            </a:pPr>
            <a:r>
              <a:rPr lang="en-US" sz="2600" dirty="0" smtClean="0">
                <a:solidFill>
                  <a:srgbClr val="595959"/>
                </a:solidFill>
              </a:rPr>
              <a:t> SQL query language is well developed and very easy to use with great online support; </a:t>
            </a:r>
          </a:p>
          <a:p>
            <a:pPr lvl="1">
              <a:buFont typeface="Wingdings" pitchFamily="2" charset="2"/>
              <a:buChar char="§"/>
            </a:pPr>
            <a:r>
              <a:rPr lang="en-US" sz="2600" dirty="0" smtClean="0">
                <a:solidFill>
                  <a:srgbClr val="595959"/>
                </a:solidFill>
              </a:rPr>
              <a:t> All team members are well versed with it</a:t>
            </a:r>
          </a:p>
          <a:p>
            <a:pPr lvl="1">
              <a:buFont typeface="Wingdings" pitchFamily="2" charset="2"/>
              <a:buChar char="§"/>
            </a:pPr>
            <a:r>
              <a:rPr lang="en-US" sz="2600" dirty="0" smtClean="0">
                <a:solidFill>
                  <a:srgbClr val="595959"/>
                </a:solidFill>
              </a:rPr>
              <a:t> I</a:t>
            </a:r>
            <a:r>
              <a:rPr lang="en-IN" sz="2600" dirty="0" smtClean="0">
                <a:solidFill>
                  <a:srgbClr val="595959"/>
                </a:solidFill>
              </a:rPr>
              <a:t>t is secure, inexpensive, scalable, manages memory well, runs on many operating systems.</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1885"/>
            <a:ext cx="8229600" cy="4857802"/>
          </a:xfrm>
        </p:spPr>
        <p:txBody>
          <a:bodyPr>
            <a:normAutofit/>
          </a:bodyPr>
          <a:lstStyle/>
          <a:p>
            <a:pPr>
              <a:buNone/>
            </a:pPr>
            <a:r>
              <a:rPr lang="en-US" dirty="0" smtClean="0"/>
              <a:t>We used </a:t>
            </a:r>
            <a:r>
              <a:rPr lang="en-US" b="1" dirty="0" smtClean="0"/>
              <a:t>Hibernate Object Relational Mapper</a:t>
            </a:r>
            <a:r>
              <a:rPr lang="en-US" dirty="0" smtClean="0"/>
              <a:t> to talk to our database. Reasons for choosing Hibernate:</a:t>
            </a:r>
          </a:p>
          <a:p>
            <a:pPr lvl="1">
              <a:buFont typeface="Wingdings" pitchFamily="2" charset="2"/>
              <a:buChar char="§"/>
            </a:pPr>
            <a:r>
              <a:rPr lang="en-IN" sz="2400" dirty="0" smtClean="0">
                <a:solidFill>
                  <a:srgbClr val="595959"/>
                </a:solidFill>
              </a:rPr>
              <a:t> Easy Maintenance.</a:t>
            </a:r>
          </a:p>
          <a:p>
            <a:pPr lvl="1">
              <a:buFont typeface="Wingdings" pitchFamily="2" charset="2"/>
              <a:buChar char="§"/>
            </a:pPr>
            <a:r>
              <a:rPr lang="en-US" sz="2400" dirty="0" smtClean="0">
                <a:solidFill>
                  <a:srgbClr val="595959"/>
                </a:solidFill>
              </a:rPr>
              <a:t> It is widely used with java so we wanted to learn it.</a:t>
            </a:r>
            <a:endParaRPr lang="en-IN" sz="2400" dirty="0" smtClean="0">
              <a:solidFill>
                <a:srgbClr val="595959"/>
              </a:solidFill>
            </a:endParaRPr>
          </a:p>
          <a:p>
            <a:pPr lvl="1">
              <a:buFont typeface="Wingdings" pitchFamily="2" charset="2"/>
              <a:buChar char="§"/>
            </a:pPr>
            <a:r>
              <a:rPr lang="en-IN" sz="2400" dirty="0" smtClean="0">
                <a:solidFill>
                  <a:srgbClr val="595959"/>
                </a:solidFill>
              </a:rPr>
              <a:t> Highly Portable(Changing of database dialect is easy.)</a:t>
            </a:r>
          </a:p>
          <a:p>
            <a:pPr lvl="1">
              <a:buFont typeface="Wingdings" pitchFamily="2" charset="2"/>
              <a:buChar char="§"/>
            </a:pPr>
            <a:r>
              <a:rPr lang="en-IN" sz="2400" dirty="0" smtClean="0">
                <a:solidFill>
                  <a:srgbClr val="595959"/>
                </a:solidFill>
              </a:rPr>
              <a:t> Free or Cost Effective.</a:t>
            </a:r>
          </a:p>
          <a:p>
            <a:pPr lvl="1">
              <a:buFont typeface="Wingdings" pitchFamily="2" charset="2"/>
              <a:buChar char="§"/>
            </a:pPr>
            <a:r>
              <a:rPr lang="en-IN" sz="2400" dirty="0" smtClean="0">
                <a:solidFill>
                  <a:srgbClr val="595959"/>
                </a:solidFill>
              </a:rPr>
              <a:t> Spring Framework supports integration with Hibernate.</a:t>
            </a:r>
          </a:p>
          <a:p>
            <a:endParaRPr lang="en-IN" dirty="0" smtClean="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9368"/>
            <a:ext cx="8229600" cy="4916796"/>
          </a:xfrm>
        </p:spPr>
        <p:txBody>
          <a:bodyPr/>
          <a:lstStyle/>
          <a:p>
            <a:r>
              <a:rPr lang="en-US" sz="2400" b="1" dirty="0" smtClean="0"/>
              <a:t>Persistence Layer</a:t>
            </a:r>
            <a:r>
              <a:rPr lang="en-US" sz="2400" dirty="0" smtClean="0"/>
              <a:t>: We created a java project for persistence layer. All the </a:t>
            </a:r>
            <a:r>
              <a:rPr lang="en-US" sz="2400" dirty="0"/>
              <a:t>D</a:t>
            </a:r>
            <a:r>
              <a:rPr lang="en-US" sz="2400" dirty="0" smtClean="0"/>
              <a:t>ao classes along with domain and constant classes are added in this project. Dao classes are the only classes which make database queries and fetching result.</a:t>
            </a:r>
          </a:p>
          <a:p>
            <a:r>
              <a:rPr lang="en-US" sz="2400" b="1" dirty="0" smtClean="0"/>
              <a:t>Core Business Layer</a:t>
            </a:r>
            <a:r>
              <a:rPr lang="en-US" sz="2400" dirty="0" smtClean="0"/>
              <a:t>: For business logic </a:t>
            </a:r>
            <a:r>
              <a:rPr lang="en-US" sz="2400" dirty="0"/>
              <a:t>w</a:t>
            </a:r>
            <a:r>
              <a:rPr lang="en-US" sz="2400" dirty="0" smtClean="0"/>
              <a:t>e created a java project. All the Service are added in this project. Business logic is implemented in Service classes and they call DAO classes for making database queries and fetching result.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37070"/>
            <a:ext cx="8229600" cy="4999703"/>
          </a:xfrm>
        </p:spPr>
        <p:txBody>
          <a:bodyPr>
            <a:normAutofit/>
          </a:bodyPr>
          <a:lstStyle/>
          <a:p>
            <a:r>
              <a:rPr lang="en-US" sz="2400" b="1" dirty="0" smtClean="0"/>
              <a:t>Web API Layer and Client Web App Layer</a:t>
            </a:r>
            <a:r>
              <a:rPr lang="en-US" sz="2400" dirty="0" smtClean="0"/>
              <a:t> : We used Spring Framework for web API layer. We created a java dynamic web project which includes all the controller classes, all the web components like </a:t>
            </a:r>
            <a:r>
              <a:rPr lang="en-US" sz="2400" dirty="0" err="1" smtClean="0"/>
              <a:t>jsp</a:t>
            </a:r>
            <a:r>
              <a:rPr lang="en-US" sz="2400" dirty="0" smtClean="0"/>
              <a:t>, </a:t>
            </a:r>
            <a:r>
              <a:rPr lang="en-US" sz="2400" dirty="0" err="1" smtClean="0"/>
              <a:t>css</a:t>
            </a:r>
            <a:r>
              <a:rPr lang="en-US" sz="2400" dirty="0" smtClean="0"/>
              <a:t>, </a:t>
            </a:r>
            <a:r>
              <a:rPr lang="en-US" sz="2400" dirty="0" err="1" smtClean="0"/>
              <a:t>js</a:t>
            </a:r>
            <a:r>
              <a:rPr lang="en-US" sz="2400" dirty="0" smtClean="0"/>
              <a:t>, images etc and all the configuration files. We used Spring framework to send and accept front end requests. In profile module we also implemented </a:t>
            </a:r>
            <a:r>
              <a:rPr lang="en-US" sz="2400" dirty="0" err="1" smtClean="0"/>
              <a:t>RESTful</a:t>
            </a:r>
            <a:r>
              <a:rPr lang="en-US" sz="2400" dirty="0" smtClean="0"/>
              <a:t> API i.e. receiving requests from client in </a:t>
            </a:r>
            <a:r>
              <a:rPr lang="en-US" sz="2400" dirty="0" err="1" smtClean="0"/>
              <a:t>json</a:t>
            </a:r>
            <a:r>
              <a:rPr lang="en-US" sz="2400" dirty="0" smtClean="0"/>
              <a:t> format and sending response from server.</a:t>
            </a:r>
          </a:p>
          <a:p>
            <a:pPr>
              <a:buNone/>
            </a:pPr>
            <a:r>
              <a:rPr lang="en-US" sz="2400" dirty="0" smtClean="0"/>
              <a:t>	</a:t>
            </a:r>
            <a:endParaRPr lang="en-US" sz="3400" dirty="0" smtClean="0"/>
          </a:p>
          <a:p>
            <a:pPr lvl="1">
              <a:buNone/>
            </a:pPr>
            <a:endParaRPr lang="en-US" dirty="0" smtClean="0"/>
          </a:p>
          <a:p>
            <a:pPr lvl="1">
              <a:buFont typeface="Wingdings" pitchFamily="2" charset="2"/>
              <a:buChar char="Ø"/>
            </a:pPr>
            <a:endParaRPr lang="en-IN" dirty="0" smtClean="0"/>
          </a:p>
          <a:p>
            <a:endParaRPr lang="en-US" dirty="0" smtClean="0"/>
          </a:p>
          <a:p>
            <a:endParaRPr lang="en-US" dirty="0" smtClean="0"/>
          </a:p>
          <a:p>
            <a:pPr>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0"/>
            <a:ext cx="7756263" cy="1054250"/>
          </a:xfrm>
        </p:spPr>
        <p:txBody>
          <a:bodyPr/>
          <a:lstStyle/>
          <a:p>
            <a:r>
              <a:rPr lang="en-US" sz="3200" dirty="0" smtClean="0"/>
              <a:t>Technologies Used</a:t>
            </a:r>
            <a:endParaRPr lang="en-IN" dirty="0"/>
          </a:p>
        </p:txBody>
      </p:sp>
      <p:sp>
        <p:nvSpPr>
          <p:cNvPr id="3" name="Content Placeholder 2"/>
          <p:cNvSpPr>
            <a:spLocks noGrp="1"/>
          </p:cNvSpPr>
          <p:nvPr>
            <p:ph idx="1"/>
          </p:nvPr>
        </p:nvSpPr>
        <p:spPr>
          <a:xfrm>
            <a:off x="457200" y="1417638"/>
            <a:ext cx="8229600" cy="4614452"/>
          </a:xfrm>
        </p:spPr>
        <p:txBody>
          <a:bodyPr>
            <a:normAutofit lnSpcReduction="10000"/>
          </a:bodyPr>
          <a:lstStyle/>
          <a:p>
            <a:pPr>
              <a:buNone/>
            </a:pPr>
            <a:r>
              <a:rPr lang="en-US" sz="2400" dirty="0" smtClean="0"/>
              <a:t>Why </a:t>
            </a:r>
            <a:r>
              <a:rPr lang="en-US" sz="2400" b="1" dirty="0" smtClean="0"/>
              <a:t>Spring</a:t>
            </a:r>
            <a:r>
              <a:rPr lang="en-US" sz="2400" dirty="0" smtClean="0"/>
              <a:t>?</a:t>
            </a:r>
          </a:p>
          <a:p>
            <a:pPr lvl="1">
              <a:buFont typeface="Wingdings" pitchFamily="2" charset="2"/>
              <a:buChar char="§"/>
            </a:pPr>
            <a:r>
              <a:rPr lang="en-IN" sz="2400" dirty="0" smtClean="0">
                <a:solidFill>
                  <a:srgbClr val="595959"/>
                </a:solidFill>
              </a:rPr>
              <a:t> Easily available resources and an active community around the Framework.</a:t>
            </a:r>
          </a:p>
          <a:p>
            <a:pPr lvl="1">
              <a:buFont typeface="Wingdings" pitchFamily="2" charset="2"/>
              <a:buChar char="§"/>
            </a:pPr>
            <a:r>
              <a:rPr lang="en-IN" sz="2400" dirty="0" smtClean="0">
                <a:solidFill>
                  <a:srgbClr val="595959"/>
                </a:solidFill>
              </a:rPr>
              <a:t> Extensibility, the fact that Spring or another framework can be built on top and extend to other mini-frameworks.</a:t>
            </a:r>
          </a:p>
          <a:p>
            <a:pPr lvl="1">
              <a:buFont typeface="Wingdings" pitchFamily="2" charset="2"/>
              <a:buChar char="§"/>
            </a:pPr>
            <a:r>
              <a:rPr lang="en-IN" sz="2400" dirty="0" smtClean="0">
                <a:solidFill>
                  <a:srgbClr val="595959"/>
                </a:solidFill>
              </a:rPr>
              <a:t> Provides benefits like Aspect-Oriented Programming(AOP) and Inversion of Control (</a:t>
            </a:r>
            <a:r>
              <a:rPr lang="en-IN" sz="2400" dirty="0" err="1" smtClean="0">
                <a:solidFill>
                  <a:srgbClr val="595959"/>
                </a:solidFill>
              </a:rPr>
              <a:t>IoC</a:t>
            </a:r>
            <a:r>
              <a:rPr lang="en-IN" sz="2400" dirty="0" smtClean="0">
                <a:solidFill>
                  <a:srgbClr val="595959"/>
                </a:solidFill>
              </a:rPr>
              <a:t>).</a:t>
            </a:r>
          </a:p>
          <a:p>
            <a:pPr lvl="1">
              <a:buFont typeface="Wingdings" pitchFamily="2" charset="2"/>
              <a:buChar char="§"/>
            </a:pPr>
            <a:r>
              <a:rPr lang="en-IN" sz="2400" dirty="0" smtClean="0">
                <a:solidFill>
                  <a:srgbClr val="595959"/>
                </a:solidFill>
              </a:rPr>
              <a:t> Model View Controller(MVC) architecture.</a:t>
            </a:r>
          </a:p>
          <a:p>
            <a:pPr lvl="1">
              <a:buFont typeface="Wingdings" pitchFamily="2" charset="2"/>
              <a:buChar char="§"/>
            </a:pPr>
            <a:r>
              <a:rPr lang="en-IN" sz="2400" dirty="0" smtClean="0">
                <a:solidFill>
                  <a:srgbClr val="595959"/>
                </a:solidFill>
              </a:rPr>
              <a:t> Support classes for writing unit tests and integration tests.</a:t>
            </a:r>
          </a:p>
          <a:p>
            <a:pPr lvl="1">
              <a:buFont typeface="Wingdings" pitchFamily="2" charset="2"/>
              <a:buChar char="§"/>
            </a:pPr>
            <a:r>
              <a:rPr lang="en-US" sz="2400" dirty="0" smtClean="0">
                <a:solidFill>
                  <a:srgbClr val="595959"/>
                </a:solidFill>
              </a:rPr>
              <a:t> Most of us have experience in Spring.</a:t>
            </a:r>
            <a:endParaRPr lang="en-IN" sz="2400" dirty="0" smtClean="0">
              <a:solidFill>
                <a:srgbClr val="595959"/>
              </a:solidFill>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5626"/>
            <a:ext cx="8229600" cy="4990537"/>
          </a:xfrm>
        </p:spPr>
        <p:txBody>
          <a:bodyPr>
            <a:noAutofit/>
          </a:bodyPr>
          <a:lstStyle/>
          <a:p>
            <a:pPr marL="447675" lvl="1">
              <a:buNone/>
            </a:pPr>
            <a:r>
              <a:rPr lang="en-US" sz="2400" dirty="0" smtClean="0">
                <a:solidFill>
                  <a:srgbClr val="595959"/>
                </a:solidFill>
              </a:rPr>
              <a:t>Some Cons:</a:t>
            </a:r>
          </a:p>
          <a:p>
            <a:pPr lvl="1">
              <a:buFont typeface="Wingdings" pitchFamily="2" charset="2"/>
              <a:buChar char="§"/>
            </a:pPr>
            <a:r>
              <a:rPr lang="en-US" sz="2400" dirty="0" smtClean="0">
                <a:solidFill>
                  <a:srgbClr val="595959"/>
                </a:solidFill>
              </a:rPr>
              <a:t> Size is huge which make it difficult to wade through to find something needed.</a:t>
            </a:r>
          </a:p>
          <a:p>
            <a:pPr lvl="1">
              <a:buFont typeface="Wingdings" pitchFamily="2" charset="2"/>
              <a:buChar char="§"/>
            </a:pPr>
            <a:r>
              <a:rPr lang="en-US" sz="2400" dirty="0" smtClean="0">
                <a:solidFill>
                  <a:srgbClr val="595959"/>
                </a:solidFill>
              </a:rPr>
              <a:t> There’s a lot of XML involved as well as parallel mechanism that, while useful, can become confusing.</a:t>
            </a:r>
          </a:p>
          <a:p>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0155"/>
            <a:ext cx="8229600" cy="5462487"/>
          </a:xfrm>
        </p:spPr>
        <p:txBody>
          <a:bodyPr>
            <a:normAutofit fontScale="92500" lnSpcReduction="20000"/>
          </a:bodyPr>
          <a:lstStyle/>
          <a:p>
            <a:pPr>
              <a:buNone/>
            </a:pPr>
            <a:r>
              <a:rPr lang="en-US" sz="2600" dirty="0" smtClean="0"/>
              <a:t>Why </a:t>
            </a:r>
            <a:r>
              <a:rPr lang="en-US" sz="2600" b="1" dirty="0" smtClean="0"/>
              <a:t>Java</a:t>
            </a:r>
            <a:r>
              <a:rPr lang="en-US" sz="2600" dirty="0" smtClean="0"/>
              <a:t>?</a:t>
            </a:r>
          </a:p>
          <a:p>
            <a:pPr lvl="1">
              <a:buFont typeface="Wingdings" pitchFamily="2" charset="2"/>
              <a:buChar char="§"/>
            </a:pPr>
            <a:r>
              <a:rPr lang="en-IN" sz="2600" dirty="0" smtClean="0">
                <a:solidFill>
                  <a:srgbClr val="595959"/>
                </a:solidFill>
              </a:rPr>
              <a:t> All team members are mostly familiar with java.</a:t>
            </a:r>
          </a:p>
          <a:p>
            <a:pPr lvl="1">
              <a:buFont typeface="Wingdings" pitchFamily="2" charset="2"/>
              <a:buChar char="§"/>
            </a:pPr>
            <a:r>
              <a:rPr lang="en-IN" sz="2600" dirty="0" smtClean="0">
                <a:solidFill>
                  <a:srgbClr val="595959"/>
                </a:solidFill>
              </a:rPr>
              <a:t> Object Oriented Language.</a:t>
            </a:r>
          </a:p>
          <a:p>
            <a:pPr lvl="1">
              <a:buFont typeface="Wingdings" pitchFamily="2" charset="2"/>
              <a:buChar char="§"/>
            </a:pPr>
            <a:r>
              <a:rPr lang="en-IN" sz="2600" dirty="0" smtClean="0">
                <a:solidFill>
                  <a:srgbClr val="595959"/>
                </a:solidFill>
              </a:rPr>
              <a:t> Easy to implement.</a:t>
            </a:r>
          </a:p>
          <a:p>
            <a:pPr lvl="1">
              <a:buFont typeface="Wingdings" pitchFamily="2" charset="2"/>
              <a:buChar char="§"/>
            </a:pPr>
            <a:r>
              <a:rPr lang="en-IN" sz="2600" dirty="0" smtClean="0">
                <a:solidFill>
                  <a:srgbClr val="595959"/>
                </a:solidFill>
              </a:rPr>
              <a:t> Number one choice for the full stack developers.</a:t>
            </a:r>
          </a:p>
          <a:p>
            <a:pPr lvl="1">
              <a:buFont typeface="Wingdings" pitchFamily="2" charset="2"/>
              <a:buChar char="§"/>
            </a:pPr>
            <a:r>
              <a:rPr lang="en-IN" sz="2600" dirty="0" smtClean="0">
                <a:solidFill>
                  <a:srgbClr val="595959"/>
                </a:solidFill>
              </a:rPr>
              <a:t> Platform independent.</a:t>
            </a:r>
          </a:p>
          <a:p>
            <a:pPr lvl="1">
              <a:buFont typeface="Wingdings" pitchFamily="2" charset="2"/>
              <a:buChar char="§"/>
            </a:pPr>
            <a:r>
              <a:rPr lang="en-IN" sz="2600" dirty="0" smtClean="0">
                <a:solidFill>
                  <a:srgbClr val="595959"/>
                </a:solidFill>
              </a:rPr>
              <a:t> It is multithreaded, distributed, secure &amp; robust.</a:t>
            </a:r>
          </a:p>
          <a:p>
            <a:r>
              <a:rPr lang="en-US" sz="2600" dirty="0" smtClean="0"/>
              <a:t>Some Cons</a:t>
            </a:r>
          </a:p>
          <a:p>
            <a:pPr lvl="1">
              <a:buFont typeface="Wingdings" pitchFamily="2" charset="2"/>
              <a:buChar char="§"/>
            </a:pPr>
            <a:r>
              <a:rPr lang="en-US" sz="2600" dirty="0" smtClean="0">
                <a:solidFill>
                  <a:srgbClr val="595959"/>
                </a:solidFill>
              </a:rPr>
              <a:t> </a:t>
            </a:r>
            <a:r>
              <a:rPr lang="en-US" sz="2600" dirty="0" err="1" smtClean="0">
                <a:solidFill>
                  <a:srgbClr val="595959"/>
                </a:solidFill>
              </a:rPr>
              <a:t>JavaEE</a:t>
            </a:r>
            <a:r>
              <a:rPr lang="en-US" sz="2600" dirty="0" smtClean="0">
                <a:solidFill>
                  <a:srgbClr val="595959"/>
                </a:solidFill>
              </a:rPr>
              <a:t> web application requires more time to develop than python.</a:t>
            </a:r>
          </a:p>
          <a:p>
            <a:pPr lvl="1">
              <a:buFont typeface="Wingdings" pitchFamily="2" charset="2"/>
              <a:buChar char="§"/>
            </a:pPr>
            <a:r>
              <a:rPr lang="en-US" sz="2600" dirty="0" smtClean="0">
                <a:solidFill>
                  <a:srgbClr val="595959"/>
                </a:solidFill>
              </a:rPr>
              <a:t> Most of the libraries are not included in java. We have to use the third party library like apache, hibernate, maven. This result the project to be huge.</a:t>
            </a:r>
          </a:p>
          <a:p>
            <a:pPr lvl="1">
              <a:buFont typeface="Wingdings" pitchFamily="2" charset="2"/>
              <a:buChar char="§"/>
            </a:pPr>
            <a:r>
              <a:rPr lang="en-US" sz="2600" dirty="0" smtClean="0">
                <a:solidFill>
                  <a:srgbClr val="595959"/>
                </a:solidFill>
              </a:rPr>
              <a:t> Java web applications are heavy and require a lot of resources to run.</a:t>
            </a:r>
          </a:p>
          <a:p>
            <a:endParaRPr lang="en-IN"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GW_General_PPT</Template>
  <TotalTime>1469</TotalTime>
  <Words>1703</Words>
  <Application>Microsoft Office PowerPoint</Application>
  <PresentationFormat>On-screen Show (4:3)</PresentationFormat>
  <Paragraphs>128</Paragraphs>
  <Slides>25</Slides>
  <Notes>1</Notes>
  <HiddenSlides>0</HiddenSlides>
  <MMClips>0</MMClip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GW General</vt:lpstr>
      <vt:lpstr>Custom Design</vt:lpstr>
      <vt:lpstr>Flow</vt:lpstr>
      <vt:lpstr>Social Community</vt:lpstr>
      <vt:lpstr>Architecture Of the Application</vt:lpstr>
      <vt:lpstr>Architecture Component Details</vt:lpstr>
      <vt:lpstr>Slide 4</vt:lpstr>
      <vt:lpstr>Slide 5</vt:lpstr>
      <vt:lpstr>Slide 6</vt:lpstr>
      <vt:lpstr>Technologies Used</vt:lpstr>
      <vt:lpstr>Slide 8</vt:lpstr>
      <vt:lpstr>Slide 9</vt:lpstr>
      <vt:lpstr>Slide 10</vt:lpstr>
      <vt:lpstr>Slide 11</vt:lpstr>
      <vt:lpstr>Trade Offs</vt:lpstr>
      <vt:lpstr>Project Features</vt:lpstr>
      <vt:lpstr>Features – Next Steps</vt:lpstr>
      <vt:lpstr>User management component</vt:lpstr>
      <vt:lpstr>User Management – Next Steps</vt:lpstr>
      <vt:lpstr>Development</vt:lpstr>
      <vt:lpstr>Hardest parts of development process</vt:lpstr>
      <vt:lpstr>Slide 19</vt:lpstr>
      <vt:lpstr>What we could have done differently?</vt:lpstr>
      <vt:lpstr>Work distribution among the group members</vt:lpstr>
      <vt:lpstr>Hardest parts of working in a group environment</vt:lpstr>
      <vt:lpstr>Slide 23</vt:lpstr>
      <vt:lpstr>Learning from the Class that we Implemented In Project</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Community</dc:title>
  <dc:creator>Xiaobei</dc:creator>
  <cp:lastModifiedBy>sony</cp:lastModifiedBy>
  <cp:revision>180</cp:revision>
  <dcterms:created xsi:type="dcterms:W3CDTF">2015-11-15T19:49:21Z</dcterms:created>
  <dcterms:modified xsi:type="dcterms:W3CDTF">2015-12-02T01:04:59Z</dcterms:modified>
</cp:coreProperties>
</file>